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99"/>
    <a:srgbClr val="FFCC00"/>
    <a:srgbClr val="CC0000"/>
    <a:srgbClr val="00CC00"/>
    <a:srgbClr val="FF99FF"/>
    <a:srgbClr val="FF00FF"/>
    <a:srgbClr val="FF00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31" autoAdjust="0"/>
  </p:normalViewPr>
  <p:slideViewPr>
    <p:cSldViewPr>
      <p:cViewPr varScale="1">
        <p:scale>
          <a:sx n="51" d="100"/>
          <a:sy n="51" d="100"/>
        </p:scale>
        <p:origin x="-1229"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GB"/>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GB"/>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BDB2E387-EE8B-4BAB-9271-23C5FCC38547}"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GB"/>
          </a:p>
        </p:txBody>
      </p:sp>
      <p:sp>
        <p:nvSpPr>
          <p:cNvPr id="1536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GB"/>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42E2FB8F-E74F-4AB5-9109-5FE4DFF94CBF}"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rotWithShape="0">
          <a:gsLst>
            <a:gs pos="0">
              <a:srgbClr val="6600CC"/>
            </a:gs>
            <a:gs pos="50000">
              <a:srgbClr val="6600FF"/>
            </a:gs>
            <a:gs pos="100000">
              <a:srgbClr val="6600CC"/>
            </a:gs>
          </a:gsLst>
          <a:lin ang="5400000" scaled="1"/>
        </a:gradFill>
        <a:effectLst/>
      </p:bgPr>
    </p:bg>
    <p:spTree>
      <p:nvGrpSpPr>
        <p:cNvPr id="1" name=""/>
        <p:cNvGrpSpPr/>
        <p:nvPr/>
      </p:nvGrpSpPr>
      <p:grpSpPr>
        <a:xfrm>
          <a:off x="0" y="0"/>
          <a:ext cx="0" cy="0"/>
          <a:chOff x="0" y="0"/>
          <a:chExt cx="0" cy="0"/>
        </a:xfrm>
      </p:grpSpPr>
      <p:sp>
        <p:nvSpPr>
          <p:cNvPr id="307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endParaRPr lang="ga-IE"/>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GB"/>
              <a:t>Click to edit Master title style</a:t>
            </a:r>
          </a:p>
        </p:txBody>
      </p:sp>
      <p:sp>
        <p:nvSpPr>
          <p:cNvPr id="3077" name="Rectangle 5"/>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en-GB"/>
              <a:t>Click to edit Master subtitle style</a:t>
            </a:r>
          </a:p>
        </p:txBody>
      </p:sp>
      <p:sp>
        <p:nvSpPr>
          <p:cNvPr id="3078" name="Rectangle 6"/>
          <p:cNvSpPr>
            <a:spLocks noGrp="1" noChangeArrowheads="1"/>
          </p:cNvSpPr>
          <p:nvPr>
            <p:ph type="dt" sz="quarter" idx="2"/>
          </p:nvPr>
        </p:nvSpPr>
        <p:spPr bwMode="auto">
          <a:xfrm>
            <a:off x="304800" y="6248400"/>
            <a:ext cx="1905000" cy="457200"/>
          </a:xfrm>
          <a:prstGeom prst="rect">
            <a:avLst/>
          </a:prstGeom>
          <a:noFill/>
          <a:ln>
            <a:miter lim="800000"/>
            <a:headEnd/>
            <a:tailEnd/>
          </a:ln>
        </p:spPr>
        <p:txBody>
          <a:bodyPr vert="horz" wrap="square" lIns="92075" tIns="46038" rIns="92075" bIns="46038" numCol="1" anchor="ctr" anchorCtr="0" compatLnSpc="1">
            <a:prstTxWarp prst="textNoShape">
              <a:avLst/>
            </a:prstTxWarp>
          </a:bodyPr>
          <a:lstStyle>
            <a:lvl1pPr>
              <a:defRPr sz="1400">
                <a:latin typeface="+mn-lt"/>
              </a:defRPr>
            </a:lvl1pPr>
          </a:lstStyle>
          <a:p>
            <a:endParaRPr lang="en-GB"/>
          </a:p>
        </p:txBody>
      </p:sp>
      <p:sp>
        <p:nvSpPr>
          <p:cNvPr id="3079" name="Rectangle 7"/>
          <p:cNvSpPr>
            <a:spLocks noGrp="1" noChangeArrowheads="1"/>
          </p:cNvSpPr>
          <p:nvPr>
            <p:ph type="ftr" sz="quarter" idx="3"/>
          </p:nvPr>
        </p:nvSpPr>
        <p:spPr bwMode="auto">
          <a:xfrm>
            <a:off x="3581400" y="6248400"/>
            <a:ext cx="2895600" cy="457200"/>
          </a:xfrm>
          <a:prstGeom prst="rect">
            <a:avLst/>
          </a:prstGeom>
          <a:noFill/>
          <a:ln>
            <a:miter lim="800000"/>
            <a:headEnd/>
            <a:tailEnd/>
          </a:ln>
        </p:spPr>
        <p:txBody>
          <a:bodyPr vert="horz" wrap="square" lIns="92075" tIns="46038" rIns="92075" bIns="46038" numCol="1" anchor="ctr" anchorCtr="0" compatLnSpc="1">
            <a:prstTxWarp prst="textNoShape">
              <a:avLst/>
            </a:prstTxWarp>
          </a:bodyPr>
          <a:lstStyle>
            <a:lvl1pPr algn="ctr">
              <a:defRPr sz="1400">
                <a:latin typeface="+mn-lt"/>
              </a:defRPr>
            </a:lvl1pPr>
          </a:lstStyle>
          <a:p>
            <a:endParaRPr lang="en-GB"/>
          </a:p>
        </p:txBody>
      </p:sp>
      <p:sp>
        <p:nvSpPr>
          <p:cNvPr id="3080" name="Rectangle 8"/>
          <p:cNvSpPr>
            <a:spLocks noGrp="1" noChangeArrowheads="1"/>
          </p:cNvSpPr>
          <p:nvPr>
            <p:ph type="sldNum" sz="quarter" idx="4"/>
          </p:nvPr>
        </p:nvSpPr>
        <p:spPr bwMode="auto">
          <a:xfrm>
            <a:off x="7010400" y="6248400"/>
            <a:ext cx="1905000" cy="457200"/>
          </a:xfrm>
          <a:prstGeom prst="rect">
            <a:avLst/>
          </a:prstGeom>
          <a:noFill/>
          <a:ln>
            <a:miter lim="800000"/>
            <a:headEnd/>
            <a:tailEnd/>
          </a:ln>
        </p:spPr>
        <p:txBody>
          <a:bodyPr vert="horz" wrap="none" lIns="92075" tIns="46038" rIns="92075" bIns="46038" numCol="1" anchor="ctr" anchorCtr="0" compatLnSpc="1">
            <a:prstTxWarp prst="textNoShape">
              <a:avLst/>
            </a:prstTxWarp>
          </a:bodyPr>
          <a:lstStyle>
            <a:lvl1pPr algn="r">
              <a:defRPr sz="1400">
                <a:latin typeface="+mn-lt"/>
              </a:defRPr>
            </a:lvl1pPr>
          </a:lstStyle>
          <a:p>
            <a:fld id="{8193AC0E-0B4C-426A-B48A-BC9409ED7ED3}"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ga-IE"/>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ga-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ga-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ga-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ga-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ga-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FF99"/>
            </a:gs>
            <a:gs pos="50000">
              <a:srgbClr val="00CCFF"/>
            </a:gs>
            <a:gs pos="100000">
              <a:srgbClr val="66FF99"/>
            </a:gs>
          </a:gsLst>
          <a:lin ang="54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70000"/>
        </a:lnSpc>
        <a:spcBef>
          <a:spcPct val="0"/>
        </a:spcBef>
        <a:spcAft>
          <a:spcPct val="0"/>
        </a:spcAft>
        <a:defRPr sz="4800" b="1">
          <a:solidFill>
            <a:schemeClr val="tx2"/>
          </a:solidFill>
          <a:latin typeface="+mj-lt"/>
          <a:ea typeface="+mj-ea"/>
          <a:cs typeface="+mj-cs"/>
        </a:defRPr>
      </a:lvl1pPr>
      <a:lvl2pPr algn="l" rtl="0" fontAlgn="base">
        <a:lnSpc>
          <a:spcPct val="70000"/>
        </a:lnSpc>
        <a:spcBef>
          <a:spcPct val="0"/>
        </a:spcBef>
        <a:spcAft>
          <a:spcPct val="0"/>
        </a:spcAft>
        <a:defRPr sz="4800" b="1">
          <a:solidFill>
            <a:schemeClr val="tx2"/>
          </a:solidFill>
          <a:latin typeface="Arial Narrow" pitchFamily="34" charset="0"/>
        </a:defRPr>
      </a:lvl2pPr>
      <a:lvl3pPr algn="l" rtl="0" fontAlgn="base">
        <a:lnSpc>
          <a:spcPct val="70000"/>
        </a:lnSpc>
        <a:spcBef>
          <a:spcPct val="0"/>
        </a:spcBef>
        <a:spcAft>
          <a:spcPct val="0"/>
        </a:spcAft>
        <a:defRPr sz="4800" b="1">
          <a:solidFill>
            <a:schemeClr val="tx2"/>
          </a:solidFill>
          <a:latin typeface="Arial Narrow" pitchFamily="34" charset="0"/>
        </a:defRPr>
      </a:lvl3pPr>
      <a:lvl4pPr algn="l" rtl="0" fontAlgn="base">
        <a:lnSpc>
          <a:spcPct val="70000"/>
        </a:lnSpc>
        <a:spcBef>
          <a:spcPct val="0"/>
        </a:spcBef>
        <a:spcAft>
          <a:spcPct val="0"/>
        </a:spcAft>
        <a:defRPr sz="4800" b="1">
          <a:solidFill>
            <a:schemeClr val="tx2"/>
          </a:solidFill>
          <a:latin typeface="Arial Narrow" pitchFamily="34" charset="0"/>
        </a:defRPr>
      </a:lvl4pPr>
      <a:lvl5pPr algn="l" rtl="0" fontAlgn="base">
        <a:lnSpc>
          <a:spcPct val="70000"/>
        </a:lnSpc>
        <a:spcBef>
          <a:spcPct val="0"/>
        </a:spcBef>
        <a:spcAft>
          <a:spcPct val="0"/>
        </a:spcAft>
        <a:defRPr sz="4800" b="1">
          <a:solidFill>
            <a:schemeClr val="tx2"/>
          </a:solidFill>
          <a:latin typeface="Arial Narrow" pitchFamily="34" charset="0"/>
        </a:defRPr>
      </a:lvl5pPr>
      <a:lvl6pPr marL="457200" algn="l" rtl="0" fontAlgn="base">
        <a:lnSpc>
          <a:spcPct val="70000"/>
        </a:lnSpc>
        <a:spcBef>
          <a:spcPct val="0"/>
        </a:spcBef>
        <a:spcAft>
          <a:spcPct val="0"/>
        </a:spcAft>
        <a:defRPr sz="4800" b="1">
          <a:solidFill>
            <a:schemeClr val="tx2"/>
          </a:solidFill>
          <a:latin typeface="Arial Narrow" pitchFamily="34" charset="0"/>
        </a:defRPr>
      </a:lvl6pPr>
      <a:lvl7pPr marL="914400" algn="l" rtl="0" fontAlgn="base">
        <a:lnSpc>
          <a:spcPct val="70000"/>
        </a:lnSpc>
        <a:spcBef>
          <a:spcPct val="0"/>
        </a:spcBef>
        <a:spcAft>
          <a:spcPct val="0"/>
        </a:spcAft>
        <a:defRPr sz="4800" b="1">
          <a:solidFill>
            <a:schemeClr val="tx2"/>
          </a:solidFill>
          <a:latin typeface="Arial Narrow" pitchFamily="34" charset="0"/>
        </a:defRPr>
      </a:lvl7pPr>
      <a:lvl8pPr marL="1371600" algn="l" rtl="0" fontAlgn="base">
        <a:lnSpc>
          <a:spcPct val="70000"/>
        </a:lnSpc>
        <a:spcBef>
          <a:spcPct val="0"/>
        </a:spcBef>
        <a:spcAft>
          <a:spcPct val="0"/>
        </a:spcAft>
        <a:defRPr sz="4800" b="1">
          <a:solidFill>
            <a:schemeClr val="tx2"/>
          </a:solidFill>
          <a:latin typeface="Arial Narrow" pitchFamily="34" charset="0"/>
        </a:defRPr>
      </a:lvl8pPr>
      <a:lvl9pPr marL="1828800" algn="l" rtl="0" fontAlgn="base">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65000"/>
        <a:buFont typeface="Wingdings" pitchFamily="2" charset="2"/>
        <a:buChar char="u"/>
        <a:defRPr sz="2600">
          <a:solidFill>
            <a:schemeClr val="tx1"/>
          </a:solidFill>
          <a:latin typeface="+mn-lt"/>
        </a:defRPr>
      </a:lvl2pPr>
      <a:lvl3pPr marL="1143000" indent="-228600" algn="l" rtl="0" fontAlgn="base">
        <a:spcBef>
          <a:spcPct val="20000"/>
        </a:spcBef>
        <a:spcAft>
          <a:spcPct val="0"/>
        </a:spcAft>
        <a:buClr>
          <a:schemeClr val="hlink"/>
        </a:buClr>
        <a:buSzPct val="65000"/>
        <a:buFont typeface="Wingdings" pitchFamily="2" charset="2"/>
        <a:buChar char="«"/>
        <a:defRPr sz="2400">
          <a:solidFill>
            <a:schemeClr val="tx1"/>
          </a:solidFill>
          <a:latin typeface="+mn-lt"/>
        </a:defRPr>
      </a:lvl3pPr>
      <a:lvl4pPr marL="1600200" indent="-228600" algn="l" rtl="0" fontAlgn="base">
        <a:spcBef>
          <a:spcPct val="20000"/>
        </a:spcBef>
        <a:spcAft>
          <a:spcPct val="0"/>
        </a:spcAft>
        <a:buClr>
          <a:schemeClr val="tx2"/>
        </a:buClr>
        <a:buSzPct val="100000"/>
        <a:buChar char="•"/>
        <a:defRPr sz="2000">
          <a:solidFill>
            <a:schemeClr val="tx1"/>
          </a:solidFill>
          <a:latin typeface="+mn-lt"/>
        </a:defRPr>
      </a:lvl4pPr>
      <a:lvl5pPr marL="2057400" indent="-228600" algn="l" rtl="0" fontAlgn="base">
        <a:spcBef>
          <a:spcPct val="20000"/>
        </a:spcBef>
        <a:spcAft>
          <a:spcPct val="0"/>
        </a:spcAft>
        <a:buClr>
          <a:schemeClr val="hlink"/>
        </a:buClr>
        <a:buSzPct val="100000"/>
        <a:buChar char="–"/>
        <a:defRPr sz="2000">
          <a:solidFill>
            <a:schemeClr val="tx1"/>
          </a:solidFill>
          <a:latin typeface="+mn-lt"/>
        </a:defRPr>
      </a:lvl5pPr>
      <a:lvl6pPr marL="2514600" indent="-228600" algn="l" rtl="0" fontAlgn="base">
        <a:spcBef>
          <a:spcPct val="20000"/>
        </a:spcBef>
        <a:spcAft>
          <a:spcPct val="0"/>
        </a:spcAft>
        <a:buClr>
          <a:schemeClr val="hlink"/>
        </a:buClr>
        <a:buSzPct val="100000"/>
        <a:buChar char="–"/>
        <a:defRPr sz="2000">
          <a:solidFill>
            <a:schemeClr val="tx1"/>
          </a:solidFill>
          <a:latin typeface="+mn-lt"/>
        </a:defRPr>
      </a:lvl6pPr>
      <a:lvl7pPr marL="2971800" indent="-228600" algn="l" rtl="0" fontAlgn="base">
        <a:spcBef>
          <a:spcPct val="20000"/>
        </a:spcBef>
        <a:spcAft>
          <a:spcPct val="0"/>
        </a:spcAft>
        <a:buClr>
          <a:schemeClr val="hlink"/>
        </a:buClr>
        <a:buSzPct val="100000"/>
        <a:buChar char="–"/>
        <a:defRPr sz="2000">
          <a:solidFill>
            <a:schemeClr val="tx1"/>
          </a:solidFill>
          <a:latin typeface="+mn-lt"/>
        </a:defRPr>
      </a:lvl7pPr>
      <a:lvl8pPr marL="3429000" indent="-228600" algn="l" rtl="0" fontAlgn="base">
        <a:spcBef>
          <a:spcPct val="20000"/>
        </a:spcBef>
        <a:spcAft>
          <a:spcPct val="0"/>
        </a:spcAft>
        <a:buClr>
          <a:schemeClr val="hlink"/>
        </a:buClr>
        <a:buSzPct val="100000"/>
        <a:buChar char="–"/>
        <a:defRPr sz="2000">
          <a:solidFill>
            <a:schemeClr val="tx1"/>
          </a:solidFill>
          <a:latin typeface="+mn-lt"/>
        </a:defRPr>
      </a:lvl8pPr>
      <a:lvl9pPr marL="3886200" indent="-228600" algn="l" rtl="0" fontAlgn="base">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534988" y="381000"/>
            <a:ext cx="8609012" cy="1295400"/>
          </a:xfrm>
        </p:spPr>
        <p:txBody>
          <a:bodyPr/>
          <a:lstStyle/>
          <a:p>
            <a:pPr algn="ctr"/>
            <a:r>
              <a:rPr lang="en-GB" sz="6000">
                <a:latin typeface="Verdana" pitchFamily="34" charset="0"/>
              </a:rPr>
              <a:t>Place of Worship</a:t>
            </a:r>
          </a:p>
        </p:txBody>
      </p:sp>
      <p:sp>
        <p:nvSpPr>
          <p:cNvPr id="4104" name="Rectangle 8"/>
          <p:cNvSpPr>
            <a:spLocks noGrp="1" noChangeArrowheads="1"/>
          </p:cNvSpPr>
          <p:nvPr>
            <p:ph type="subTitle" idx="1"/>
          </p:nvPr>
        </p:nvSpPr>
        <p:spPr>
          <a:xfrm>
            <a:off x="609600" y="1752600"/>
            <a:ext cx="8001000" cy="4343400"/>
          </a:xfrm>
        </p:spPr>
        <p:txBody>
          <a:bodyPr/>
          <a:lstStyle/>
          <a:p>
            <a:pPr algn="ctr"/>
            <a:r>
              <a:rPr lang="en-GB" sz="4000" b="1">
                <a:solidFill>
                  <a:srgbClr val="FF99CC"/>
                </a:solidFill>
              </a:rPr>
              <a:t>What do we mean by ‘place?’</a:t>
            </a:r>
          </a:p>
          <a:p>
            <a:pPr algn="ctr"/>
            <a:r>
              <a:rPr lang="en-GB" sz="2800">
                <a:solidFill>
                  <a:srgbClr val="FFFF00"/>
                </a:solidFill>
              </a:rPr>
              <a:t>In our hearts? </a:t>
            </a:r>
          </a:p>
          <a:p>
            <a:pPr algn="ctr"/>
            <a:r>
              <a:rPr lang="en-GB" sz="2800">
                <a:solidFill>
                  <a:srgbClr val="FFFF00"/>
                </a:solidFill>
              </a:rPr>
              <a:t>In our lives?</a:t>
            </a:r>
          </a:p>
          <a:p>
            <a:pPr algn="ctr"/>
            <a:r>
              <a:rPr lang="en-GB" sz="2800">
                <a:solidFill>
                  <a:srgbClr val="FFFF00"/>
                </a:solidFill>
              </a:rPr>
              <a:t>Planet earth?</a:t>
            </a:r>
          </a:p>
          <a:p>
            <a:pPr algn="ctr"/>
            <a:r>
              <a:rPr lang="en-GB" sz="2800">
                <a:solidFill>
                  <a:srgbClr val="FFFF00"/>
                </a:solidFill>
              </a:rPr>
              <a:t>In the Universe?</a:t>
            </a:r>
          </a:p>
          <a:p>
            <a:pPr algn="ctr"/>
            <a:r>
              <a:rPr lang="en-GB" sz="2800">
                <a:solidFill>
                  <a:srgbClr val="FFFF00"/>
                </a:solidFill>
              </a:rPr>
              <a:t>On a map?</a:t>
            </a:r>
          </a:p>
          <a:p>
            <a:pPr algn="ctr"/>
            <a:r>
              <a:rPr lang="en-GB" sz="2800">
                <a:solidFill>
                  <a:srgbClr val="FFFF00"/>
                </a:solidFill>
              </a:rPr>
              <a:t>A particular building?</a:t>
            </a:r>
          </a:p>
          <a:p>
            <a:pPr algn="ctr"/>
            <a:r>
              <a:rPr lang="en-GB" sz="2800">
                <a:solidFill>
                  <a:srgbClr val="FFFF00"/>
                </a:solidFill>
              </a:rPr>
              <a:t> A particular room?</a:t>
            </a:r>
          </a:p>
          <a:p>
            <a:pPr algn="ctr"/>
            <a:r>
              <a:rPr lang="en-GB" sz="2800">
                <a:solidFill>
                  <a:srgbClr val="FFFF00"/>
                </a:solidFill>
              </a:rPr>
              <a:t>A cupboard, shelf or corner of a room?</a:t>
            </a:r>
          </a:p>
        </p:txBody>
      </p:sp>
      <p:sp>
        <p:nvSpPr>
          <p:cNvPr id="4106" name="Text Box 10"/>
          <p:cNvSpPr txBox="1">
            <a:spLocks noChangeArrowheads="1"/>
          </p:cNvSpPr>
          <p:nvPr/>
        </p:nvSpPr>
        <p:spPr bwMode="auto">
          <a:xfrm>
            <a:off x="0" y="381000"/>
            <a:ext cx="685800" cy="641350"/>
          </a:xfrm>
          <a:prstGeom prst="rect">
            <a:avLst/>
          </a:prstGeom>
          <a:noFill/>
          <a:ln w="9525">
            <a:noFill/>
            <a:miter lim="800000"/>
            <a:headEnd/>
            <a:tailEnd/>
          </a:ln>
          <a:effectLst/>
        </p:spPr>
        <p:txBody>
          <a:bodyPr>
            <a:spAutoFit/>
          </a:bodyPr>
          <a:lstStyle/>
          <a:p>
            <a:pPr>
              <a:spcBef>
                <a:spcPct val="50000"/>
              </a:spcBef>
            </a:pPr>
            <a:r>
              <a:rPr lang="en-GB" sz="3600" b="1">
                <a:solidFill>
                  <a:srgbClr val="FFFF66"/>
                </a:solidFill>
              </a:rPr>
              <a:t>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476250"/>
            <a:ext cx="8064500" cy="5976938"/>
          </a:xfrm>
        </p:spPr>
        <p:txBody>
          <a:bodyPr/>
          <a:lstStyle/>
          <a:p>
            <a:r>
              <a:rPr lang="en-GB">
                <a:solidFill>
                  <a:schemeClr val="bg2"/>
                </a:solidFill>
              </a:rPr>
              <a:t>Now research Places of Worship</a:t>
            </a:r>
            <a:r>
              <a:rPr lang="en-GB">
                <a:solidFill>
                  <a:srgbClr val="000099"/>
                </a:solidFill>
              </a:rPr>
              <a:t/>
            </a:r>
            <a:br>
              <a:rPr lang="en-GB">
                <a:solidFill>
                  <a:srgbClr val="000099"/>
                </a:solidFill>
              </a:rPr>
            </a:br>
            <a:r>
              <a:rPr lang="en-GB" sz="4400"/>
              <a:t/>
            </a:r>
            <a:br>
              <a:rPr lang="en-GB" sz="4400"/>
            </a:br>
            <a:r>
              <a:rPr lang="en-GB" sz="3200">
                <a:solidFill>
                  <a:srgbClr val="008000"/>
                </a:solidFill>
              </a:rPr>
              <a:t>How many different religions can you discover?</a:t>
            </a:r>
            <a:br>
              <a:rPr lang="en-GB" sz="3200">
                <a:solidFill>
                  <a:srgbClr val="008000"/>
                </a:solidFill>
              </a:rPr>
            </a:br>
            <a:r>
              <a:rPr lang="en-GB" sz="3200">
                <a:solidFill>
                  <a:srgbClr val="008000"/>
                </a:solidFill>
              </a:rPr>
              <a:t/>
            </a:r>
            <a:br>
              <a:rPr lang="en-GB" sz="3200">
                <a:solidFill>
                  <a:srgbClr val="008000"/>
                </a:solidFill>
              </a:rPr>
            </a:br>
            <a:r>
              <a:rPr lang="en-GB" sz="3200">
                <a:solidFill>
                  <a:srgbClr val="008000"/>
                </a:solidFill>
              </a:rPr>
              <a:t>What similarities are there in their places of worship?</a:t>
            </a:r>
            <a:br>
              <a:rPr lang="en-GB" sz="3200">
                <a:solidFill>
                  <a:srgbClr val="008000"/>
                </a:solidFill>
              </a:rPr>
            </a:br>
            <a:r>
              <a:rPr lang="en-GB" sz="3200">
                <a:solidFill>
                  <a:srgbClr val="008000"/>
                </a:solidFill>
              </a:rPr>
              <a:t/>
            </a:r>
            <a:br>
              <a:rPr lang="en-GB" sz="3200">
                <a:solidFill>
                  <a:srgbClr val="008000"/>
                </a:solidFill>
              </a:rPr>
            </a:br>
            <a:r>
              <a:rPr lang="en-GB" sz="3200">
                <a:solidFill>
                  <a:srgbClr val="008000"/>
                </a:solidFill>
              </a:rPr>
              <a:t>What differences are there?</a:t>
            </a:r>
            <a:br>
              <a:rPr lang="en-GB" sz="3200">
                <a:solidFill>
                  <a:srgbClr val="008000"/>
                </a:solidFill>
              </a:rPr>
            </a:br>
            <a:r>
              <a:rPr lang="en-GB" sz="4400"/>
              <a:t/>
            </a:r>
            <a:br>
              <a:rPr lang="en-GB" sz="4400"/>
            </a:br>
            <a:r>
              <a:rPr lang="en-GB" sz="4400">
                <a:solidFill>
                  <a:srgbClr val="000099"/>
                </a:solidFill>
              </a:rPr>
              <a:t>Can you find different designs of places of worship within one religion?</a:t>
            </a:r>
            <a:r>
              <a:rPr lang="en-GB" sz="4400"/>
              <a:t/>
            </a:r>
            <a:br>
              <a:rPr lang="en-GB" sz="4400"/>
            </a:br>
            <a:r>
              <a:rPr lang="en-GB" sz="4000"/>
              <a:t/>
            </a:r>
            <a:br>
              <a:rPr lang="en-GB" sz="4000"/>
            </a:br>
            <a:r>
              <a:rPr lang="en-GB" sz="4000" b="0" i="1">
                <a:solidFill>
                  <a:schemeClr val="bg2"/>
                </a:solidFill>
                <a:effectLst>
                  <a:outerShdw blurRad="38100" dist="38100" dir="2700000" algn="tl">
                    <a:srgbClr val="000000"/>
                  </a:outerShdw>
                </a:effectLst>
              </a:rPr>
              <a:t>There are over 20,000 different denominations in Christianity!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FFCC"/>
        </a:solidFill>
        <a:effectLst/>
      </p:bgPr>
    </p:bg>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381000" y="609600"/>
            <a:ext cx="8305800" cy="5638800"/>
          </a:xfrm>
        </p:spPr>
        <p:txBody>
          <a:bodyPr/>
          <a:lstStyle/>
          <a:p>
            <a:pPr algn="ctr"/>
            <a:r>
              <a:rPr lang="en-GB">
                <a:solidFill>
                  <a:srgbClr val="CC0066"/>
                </a:solidFill>
              </a:rPr>
              <a:t>What do we mean by </a:t>
            </a:r>
            <a:br>
              <a:rPr lang="en-GB">
                <a:solidFill>
                  <a:srgbClr val="CC0066"/>
                </a:solidFill>
              </a:rPr>
            </a:br>
            <a:r>
              <a:rPr lang="en-GB" sz="1400">
                <a:solidFill>
                  <a:srgbClr val="CC0066"/>
                </a:solidFill>
              </a:rPr>
              <a:t/>
            </a:r>
            <a:br>
              <a:rPr lang="en-GB" sz="1400">
                <a:solidFill>
                  <a:srgbClr val="CC0066"/>
                </a:solidFill>
              </a:rPr>
            </a:br>
            <a:r>
              <a:rPr lang="en-GB">
                <a:solidFill>
                  <a:srgbClr val="9900CC"/>
                </a:solidFill>
                <a:latin typeface="Bookman Old Style" pitchFamily="18" charset="0"/>
              </a:rPr>
              <a:t>WORSHIP?</a:t>
            </a:r>
            <a:r>
              <a:rPr lang="en-GB">
                <a:solidFill>
                  <a:srgbClr val="9900CC"/>
                </a:solidFill>
              </a:rPr>
              <a:t/>
            </a:r>
            <a:br>
              <a:rPr lang="en-GB">
                <a:solidFill>
                  <a:srgbClr val="9900CC"/>
                </a:solidFill>
              </a:rPr>
            </a:br>
            <a:r>
              <a:rPr lang="en-GB">
                <a:solidFill>
                  <a:srgbClr val="9900CC"/>
                </a:solidFill>
              </a:rPr>
              <a:t/>
            </a:r>
            <a:br>
              <a:rPr lang="en-GB">
                <a:solidFill>
                  <a:srgbClr val="9900CC"/>
                </a:solidFill>
              </a:rPr>
            </a:br>
            <a:r>
              <a:rPr lang="en-GB">
                <a:solidFill>
                  <a:srgbClr val="CC0000"/>
                </a:solidFill>
              </a:rPr>
              <a:t>The word </a:t>
            </a:r>
            <a:r>
              <a:rPr lang="en-GB">
                <a:solidFill>
                  <a:srgbClr val="9900CC"/>
                </a:solidFill>
              </a:rPr>
              <a:t>Worship </a:t>
            </a:r>
            <a:r>
              <a:rPr lang="en-GB">
                <a:solidFill>
                  <a:srgbClr val="CC0000"/>
                </a:solidFill>
              </a:rPr>
              <a:t>comes from </a:t>
            </a:r>
            <a:br>
              <a:rPr lang="en-GB">
                <a:solidFill>
                  <a:srgbClr val="CC0000"/>
                </a:solidFill>
              </a:rPr>
            </a:br>
            <a:r>
              <a:rPr lang="en-GB" sz="1000">
                <a:solidFill>
                  <a:srgbClr val="CC0000"/>
                </a:solidFill>
              </a:rPr>
              <a:t/>
            </a:r>
            <a:br>
              <a:rPr lang="en-GB" sz="1000">
                <a:solidFill>
                  <a:srgbClr val="CC0000"/>
                </a:solidFill>
              </a:rPr>
            </a:br>
            <a:r>
              <a:rPr lang="en-GB">
                <a:solidFill>
                  <a:srgbClr val="CC0000"/>
                </a:solidFill>
              </a:rPr>
              <a:t>the same root as the word</a:t>
            </a:r>
            <a:r>
              <a:rPr lang="en-GB"/>
              <a:t> </a:t>
            </a:r>
            <a:r>
              <a:rPr lang="en-GB">
                <a:solidFill>
                  <a:srgbClr val="FF0000"/>
                </a:solidFill>
              </a:rPr>
              <a:t>Worth</a:t>
            </a:r>
            <a:r>
              <a:rPr lang="en-GB">
                <a:solidFill>
                  <a:srgbClr val="FF0066"/>
                </a:solidFill>
              </a:rPr>
              <a:t>.</a:t>
            </a:r>
            <a:br>
              <a:rPr lang="en-GB">
                <a:solidFill>
                  <a:srgbClr val="FF0066"/>
                </a:solidFill>
              </a:rPr>
            </a:br>
            <a:r>
              <a:rPr lang="en-GB" sz="4000">
                <a:solidFill>
                  <a:srgbClr val="FF0066"/>
                </a:solidFill>
              </a:rPr>
              <a:t/>
            </a:r>
            <a:br>
              <a:rPr lang="en-GB" sz="4000">
                <a:solidFill>
                  <a:srgbClr val="FF0066"/>
                </a:solidFill>
              </a:rPr>
            </a:br>
            <a:r>
              <a:rPr lang="en-GB" sz="4000">
                <a:solidFill>
                  <a:srgbClr val="FF0066"/>
                </a:solidFill>
              </a:rPr>
              <a:t>What is worth most to you?</a:t>
            </a:r>
            <a:r>
              <a:rPr lang="en-GB" sz="4000"/>
              <a:t> </a:t>
            </a:r>
            <a:br>
              <a:rPr lang="en-GB" sz="4000"/>
            </a:br>
            <a:r>
              <a:rPr lang="en-GB" sz="4000"/>
              <a:t/>
            </a:r>
            <a:br>
              <a:rPr lang="en-GB" sz="4000"/>
            </a:br>
            <a:r>
              <a:rPr lang="en-GB" sz="3600">
                <a:solidFill>
                  <a:srgbClr val="0000FF"/>
                </a:solidFill>
              </a:rPr>
              <a:t>What things do you value most in your life?</a:t>
            </a:r>
            <a:br>
              <a:rPr lang="en-GB" sz="3600">
                <a:solidFill>
                  <a:srgbClr val="0000FF"/>
                </a:solidFill>
              </a:rPr>
            </a:br>
            <a:r>
              <a:rPr lang="en-GB" sz="3600"/>
              <a:t/>
            </a:r>
            <a:br>
              <a:rPr lang="en-GB" sz="3600"/>
            </a:br>
            <a:r>
              <a:rPr lang="en-GB" sz="3600">
                <a:solidFill>
                  <a:srgbClr val="9900CC"/>
                </a:solidFill>
              </a:rPr>
              <a:t>How do you show that you value them?</a:t>
            </a:r>
            <a:br>
              <a:rPr lang="en-GB" sz="3600">
                <a:solidFill>
                  <a:srgbClr val="9900CC"/>
                </a:solidFill>
              </a:rPr>
            </a:br>
            <a:r>
              <a:rPr lang="en-GB" sz="3600"/>
              <a:t/>
            </a:r>
            <a:br>
              <a:rPr lang="en-GB" sz="3600"/>
            </a:br>
            <a:r>
              <a:rPr lang="en-GB" sz="3600">
                <a:solidFill>
                  <a:srgbClr val="009900"/>
                </a:solidFill>
              </a:rPr>
              <a:t>How do you protect or care for them?</a:t>
            </a:r>
          </a:p>
        </p:txBody>
      </p:sp>
      <p:sp>
        <p:nvSpPr>
          <p:cNvPr id="5127" name="Rectangle 7"/>
          <p:cNvSpPr>
            <a:spLocks noGrp="1" noChangeArrowheads="1"/>
          </p:cNvSpPr>
          <p:nvPr>
            <p:ph type="body" idx="1"/>
          </p:nvPr>
        </p:nvSpPr>
        <p:spPr>
          <a:xfrm>
            <a:off x="7086600" y="5943600"/>
            <a:ext cx="1447800" cy="609600"/>
          </a:xfrm>
        </p:spPr>
        <p:txBody>
          <a:bodyPr/>
          <a:lstStyle/>
          <a:p>
            <a:endParaRPr lang="en-US"/>
          </a:p>
        </p:txBody>
      </p:sp>
      <p:sp>
        <p:nvSpPr>
          <p:cNvPr id="5128" name="Text Box 8"/>
          <p:cNvSpPr txBox="1">
            <a:spLocks noChangeArrowheads="1"/>
          </p:cNvSpPr>
          <p:nvPr/>
        </p:nvSpPr>
        <p:spPr bwMode="auto">
          <a:xfrm>
            <a:off x="228600" y="228600"/>
            <a:ext cx="685800" cy="641350"/>
          </a:xfrm>
          <a:prstGeom prst="rect">
            <a:avLst/>
          </a:prstGeom>
          <a:noFill/>
          <a:ln w="9525">
            <a:noFill/>
            <a:miter lim="800000"/>
            <a:headEnd/>
            <a:tailEnd/>
          </a:ln>
          <a:effectLst/>
        </p:spPr>
        <p:txBody>
          <a:bodyPr>
            <a:spAutoFit/>
          </a:bodyPr>
          <a:lstStyle/>
          <a:p>
            <a:pPr>
              <a:spcBef>
                <a:spcPct val="50000"/>
              </a:spcBef>
            </a:pPr>
            <a:r>
              <a:rPr lang="en-GB" sz="3600" b="1">
                <a:solidFill>
                  <a:srgbClr val="FF0000"/>
                </a:solidFill>
              </a:rPr>
              <a:t>2</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00"/>
            </a:gs>
            <a:gs pos="50000">
              <a:srgbClr val="FF9933"/>
            </a:gs>
            <a:gs pos="100000">
              <a:srgbClr val="FFCC00"/>
            </a:gs>
          </a:gsLst>
          <a:lin ang="5400000" scaled="1"/>
        </a:gradFill>
        <a:effectLst/>
      </p:bgPr>
    </p:bg>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457200" y="381000"/>
            <a:ext cx="8305800" cy="2514600"/>
          </a:xfrm>
        </p:spPr>
        <p:txBody>
          <a:bodyPr/>
          <a:lstStyle/>
          <a:p>
            <a:pPr algn="ctr"/>
            <a:r>
              <a:rPr lang="en-GB">
                <a:solidFill>
                  <a:srgbClr val="A50021"/>
                </a:solidFill>
              </a:rPr>
              <a:t>The physical world </a:t>
            </a:r>
            <a:r>
              <a:rPr lang="en-GB" sz="4400" b="0">
                <a:solidFill>
                  <a:srgbClr val="000099"/>
                </a:solidFill>
              </a:rPr>
              <a:t>is something we accept without any question.</a:t>
            </a:r>
            <a:r>
              <a:rPr lang="en-GB" sz="4400" b="0">
                <a:solidFill>
                  <a:srgbClr val="A50021"/>
                </a:solidFill>
              </a:rPr>
              <a:t> </a:t>
            </a:r>
            <a:br>
              <a:rPr lang="en-GB" sz="4400" b="0">
                <a:solidFill>
                  <a:srgbClr val="A50021"/>
                </a:solidFill>
              </a:rPr>
            </a:br>
            <a:r>
              <a:rPr lang="en-GB" sz="2800">
                <a:solidFill>
                  <a:srgbClr val="A50021"/>
                </a:solidFill>
              </a:rPr>
              <a:t/>
            </a:r>
            <a:br>
              <a:rPr lang="en-GB" sz="2800">
                <a:solidFill>
                  <a:srgbClr val="A50021"/>
                </a:solidFill>
              </a:rPr>
            </a:br>
            <a:r>
              <a:rPr lang="en-GB" sz="3600">
                <a:solidFill>
                  <a:srgbClr val="008000"/>
                </a:solidFill>
              </a:rPr>
              <a:t>You can touch and see the physical world. </a:t>
            </a:r>
            <a:br>
              <a:rPr lang="en-GB" sz="3600">
                <a:solidFill>
                  <a:srgbClr val="008000"/>
                </a:solidFill>
              </a:rPr>
            </a:br>
            <a:r>
              <a:rPr lang="en-GB" sz="1800">
                <a:solidFill>
                  <a:srgbClr val="FF0066"/>
                </a:solidFill>
              </a:rPr>
              <a:t/>
            </a:r>
            <a:br>
              <a:rPr lang="en-GB" sz="1800">
                <a:solidFill>
                  <a:srgbClr val="FF0066"/>
                </a:solidFill>
              </a:rPr>
            </a:br>
            <a:r>
              <a:rPr lang="en-GB" sz="3600">
                <a:solidFill>
                  <a:srgbClr val="0033CC"/>
                </a:solidFill>
              </a:rPr>
              <a:t>But is that all there is?</a:t>
            </a:r>
          </a:p>
        </p:txBody>
      </p:sp>
      <p:sp>
        <p:nvSpPr>
          <p:cNvPr id="6151" name="Rectangle 7"/>
          <p:cNvSpPr>
            <a:spLocks noGrp="1" noChangeArrowheads="1"/>
          </p:cNvSpPr>
          <p:nvPr>
            <p:ph type="body" idx="1"/>
          </p:nvPr>
        </p:nvSpPr>
        <p:spPr>
          <a:xfrm>
            <a:off x="228600" y="3200400"/>
            <a:ext cx="8686800" cy="3200400"/>
          </a:xfrm>
        </p:spPr>
        <p:txBody>
          <a:bodyPr/>
          <a:lstStyle/>
          <a:p>
            <a:pPr>
              <a:lnSpc>
                <a:spcPct val="90000"/>
              </a:lnSpc>
            </a:pPr>
            <a:r>
              <a:rPr lang="en-GB" sz="2400" b="1">
                <a:solidFill>
                  <a:srgbClr val="990033"/>
                </a:solidFill>
              </a:rPr>
              <a:t>We all have a physical body.</a:t>
            </a:r>
            <a:r>
              <a:rPr lang="en-GB" sz="2400"/>
              <a:t> </a:t>
            </a:r>
          </a:p>
          <a:p>
            <a:pPr>
              <a:lnSpc>
                <a:spcPct val="90000"/>
              </a:lnSpc>
            </a:pPr>
            <a:r>
              <a:rPr lang="en-GB" sz="2400"/>
              <a:t>When you look in the mirror in the morning you may say, </a:t>
            </a:r>
          </a:p>
          <a:p>
            <a:pPr algn="ctr">
              <a:lnSpc>
                <a:spcPct val="90000"/>
              </a:lnSpc>
              <a:buFont typeface="Wingdings" pitchFamily="2" charset="2"/>
              <a:buNone/>
            </a:pPr>
            <a:r>
              <a:rPr lang="en-GB" sz="3200" b="1">
                <a:solidFill>
                  <a:srgbClr val="0000FF"/>
                </a:solidFill>
              </a:rPr>
              <a:t>‘Oh I look so great!’</a:t>
            </a:r>
            <a:r>
              <a:rPr lang="en-GB" sz="3200"/>
              <a:t> </a:t>
            </a:r>
          </a:p>
          <a:p>
            <a:pPr>
              <a:lnSpc>
                <a:spcPct val="90000"/>
              </a:lnSpc>
            </a:pPr>
            <a:r>
              <a:rPr lang="en-GB" sz="2400"/>
              <a:t>But what you are looking at is not really you. </a:t>
            </a:r>
          </a:p>
          <a:p>
            <a:pPr>
              <a:lnSpc>
                <a:spcPct val="90000"/>
              </a:lnSpc>
            </a:pPr>
            <a:r>
              <a:rPr lang="en-GB" sz="2400" b="1" i="1">
                <a:solidFill>
                  <a:srgbClr val="CC0066"/>
                </a:solidFill>
              </a:rPr>
              <a:t>It’s only the reflection of the outer surface of your body.</a:t>
            </a:r>
            <a:r>
              <a:rPr lang="en-GB" sz="2400" i="1"/>
              <a:t> </a:t>
            </a:r>
          </a:p>
          <a:p>
            <a:pPr>
              <a:lnSpc>
                <a:spcPct val="90000"/>
              </a:lnSpc>
            </a:pPr>
            <a:r>
              <a:rPr lang="en-GB" sz="2400" i="1">
                <a:solidFill>
                  <a:srgbClr val="FF0000"/>
                </a:solidFill>
                <a:effectLst>
                  <a:outerShdw blurRad="38100" dist="38100" dir="2700000" algn="tl">
                    <a:srgbClr val="000000"/>
                  </a:outerShdw>
                </a:effectLst>
              </a:rPr>
              <a:t>Many people say who we really are is Spirit or Soul.</a:t>
            </a:r>
            <a:r>
              <a:rPr lang="en-GB" sz="2400" i="1"/>
              <a:t> </a:t>
            </a:r>
          </a:p>
          <a:p>
            <a:pPr>
              <a:lnSpc>
                <a:spcPct val="90000"/>
              </a:lnSpc>
            </a:pPr>
            <a:r>
              <a:rPr lang="en-GB" sz="2400" b="1" i="1">
                <a:solidFill>
                  <a:srgbClr val="0066FF"/>
                </a:solidFill>
              </a:rPr>
              <a:t>What do you think?</a:t>
            </a:r>
          </a:p>
        </p:txBody>
      </p:sp>
      <p:sp>
        <p:nvSpPr>
          <p:cNvPr id="6152" name="Text Box 8"/>
          <p:cNvSpPr txBox="1">
            <a:spLocks noChangeArrowheads="1"/>
          </p:cNvSpPr>
          <p:nvPr/>
        </p:nvSpPr>
        <p:spPr bwMode="auto">
          <a:xfrm>
            <a:off x="228600" y="0"/>
            <a:ext cx="609600" cy="641350"/>
          </a:xfrm>
          <a:prstGeom prst="rect">
            <a:avLst/>
          </a:prstGeom>
          <a:noFill/>
          <a:ln w="9525">
            <a:noFill/>
            <a:miter lim="800000"/>
            <a:headEnd/>
            <a:tailEnd/>
          </a:ln>
          <a:effectLst/>
        </p:spPr>
        <p:txBody>
          <a:bodyPr>
            <a:spAutoFit/>
          </a:bodyPr>
          <a:lstStyle/>
          <a:p>
            <a:pPr>
              <a:spcBef>
                <a:spcPct val="50000"/>
              </a:spcBef>
            </a:pPr>
            <a:r>
              <a:rPr lang="en-GB" sz="3600" b="1">
                <a:solidFill>
                  <a:srgbClr val="FF00FF"/>
                </a:solidFill>
              </a:rPr>
              <a:t>3</a:t>
            </a: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CC"/>
            </a:gs>
            <a:gs pos="100000">
              <a:srgbClr val="FFFF00"/>
            </a:gs>
          </a:gsLst>
          <a:lin ang="5400000" scaled="1"/>
        </a:gradFill>
        <a:effectLst/>
      </p:bgPr>
    </p:bg>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228600" y="304800"/>
            <a:ext cx="8077200" cy="1066800"/>
          </a:xfrm>
        </p:spPr>
        <p:txBody>
          <a:bodyPr/>
          <a:lstStyle/>
          <a:p>
            <a:r>
              <a:rPr lang="en-GB">
                <a:solidFill>
                  <a:srgbClr val="FF0066"/>
                </a:solidFill>
              </a:rPr>
              <a:t>The Spiritual Life</a:t>
            </a:r>
          </a:p>
        </p:txBody>
      </p:sp>
      <p:sp>
        <p:nvSpPr>
          <p:cNvPr id="7175" name="Rectangle 7"/>
          <p:cNvSpPr>
            <a:spLocks noGrp="1" noChangeArrowheads="1"/>
          </p:cNvSpPr>
          <p:nvPr>
            <p:ph type="body" idx="1"/>
          </p:nvPr>
        </p:nvSpPr>
        <p:spPr>
          <a:xfrm>
            <a:off x="1752600" y="1295400"/>
            <a:ext cx="6858000" cy="4876800"/>
          </a:xfrm>
        </p:spPr>
        <p:txBody>
          <a:bodyPr/>
          <a:lstStyle/>
          <a:p>
            <a:pPr>
              <a:lnSpc>
                <a:spcPct val="90000"/>
              </a:lnSpc>
              <a:buFont typeface="Wingdings" pitchFamily="2" charset="2"/>
              <a:buNone/>
            </a:pPr>
            <a:r>
              <a:rPr lang="en-GB">
                <a:solidFill>
                  <a:srgbClr val="003300"/>
                </a:solidFill>
              </a:rPr>
              <a:t>Many people sense that </a:t>
            </a:r>
            <a:r>
              <a:rPr lang="en-GB" b="1">
                <a:solidFill>
                  <a:srgbClr val="990000"/>
                </a:solidFill>
              </a:rPr>
              <a:t>there is more to</a:t>
            </a:r>
          </a:p>
          <a:p>
            <a:pPr>
              <a:lnSpc>
                <a:spcPct val="90000"/>
              </a:lnSpc>
              <a:buFont typeface="Wingdings" pitchFamily="2" charset="2"/>
              <a:buNone/>
            </a:pPr>
            <a:r>
              <a:rPr lang="en-GB" b="1">
                <a:solidFill>
                  <a:srgbClr val="990000"/>
                </a:solidFill>
              </a:rPr>
              <a:t>life than meets the eye.</a:t>
            </a:r>
            <a:r>
              <a:rPr lang="en-GB">
                <a:solidFill>
                  <a:srgbClr val="003300"/>
                </a:solidFill>
              </a:rPr>
              <a:t> </a:t>
            </a:r>
            <a:r>
              <a:rPr lang="en-GB" sz="2400">
                <a:solidFill>
                  <a:srgbClr val="003300"/>
                </a:solidFill>
              </a:rPr>
              <a:t>Behind, beyond or</a:t>
            </a:r>
          </a:p>
          <a:p>
            <a:pPr>
              <a:lnSpc>
                <a:spcPct val="90000"/>
              </a:lnSpc>
              <a:buFont typeface="Wingdings" pitchFamily="2" charset="2"/>
              <a:buNone/>
            </a:pPr>
            <a:r>
              <a:rPr lang="en-GB" sz="2400">
                <a:solidFill>
                  <a:srgbClr val="003300"/>
                </a:solidFill>
              </a:rPr>
              <a:t>within the physical world there is </a:t>
            </a:r>
            <a:r>
              <a:rPr lang="en-GB" sz="2400" b="1">
                <a:solidFill>
                  <a:srgbClr val="003300"/>
                </a:solidFill>
              </a:rPr>
              <a:t>Something</a:t>
            </a:r>
          </a:p>
          <a:p>
            <a:pPr>
              <a:lnSpc>
                <a:spcPct val="90000"/>
              </a:lnSpc>
              <a:buFont typeface="Wingdings" pitchFamily="2" charset="2"/>
              <a:buNone/>
            </a:pPr>
            <a:r>
              <a:rPr lang="en-GB" sz="2400" b="1">
                <a:solidFill>
                  <a:srgbClr val="003300"/>
                </a:solidFill>
              </a:rPr>
              <a:t>Else.</a:t>
            </a:r>
            <a:r>
              <a:rPr lang="en-GB" sz="2400">
                <a:solidFill>
                  <a:srgbClr val="003300"/>
                </a:solidFill>
              </a:rPr>
              <a:t> This is a bit like </a:t>
            </a:r>
            <a:r>
              <a:rPr lang="en-GB" b="1">
                <a:solidFill>
                  <a:srgbClr val="003300"/>
                </a:solidFill>
              </a:rPr>
              <a:t>‘The Force’</a:t>
            </a:r>
            <a:r>
              <a:rPr lang="en-GB" sz="2400">
                <a:solidFill>
                  <a:srgbClr val="003300"/>
                </a:solidFill>
              </a:rPr>
              <a:t> of Star Wars</a:t>
            </a:r>
          </a:p>
          <a:p>
            <a:pPr>
              <a:lnSpc>
                <a:spcPct val="90000"/>
              </a:lnSpc>
              <a:buFont typeface="Wingdings" pitchFamily="2" charset="2"/>
              <a:buNone/>
            </a:pPr>
            <a:r>
              <a:rPr lang="en-GB" sz="2400">
                <a:solidFill>
                  <a:srgbClr val="003300"/>
                </a:solidFill>
              </a:rPr>
              <a:t>films – or the sense of </a:t>
            </a:r>
            <a:r>
              <a:rPr lang="en-GB" sz="3200" b="1">
                <a:solidFill>
                  <a:srgbClr val="FF0066"/>
                </a:solidFill>
              </a:rPr>
              <a:t>Holiness</a:t>
            </a:r>
            <a:r>
              <a:rPr lang="en-GB" sz="2400" b="1">
                <a:solidFill>
                  <a:srgbClr val="003300"/>
                </a:solidFill>
              </a:rPr>
              <a:t> </a:t>
            </a:r>
            <a:r>
              <a:rPr lang="en-GB" sz="2400">
                <a:solidFill>
                  <a:srgbClr val="003300"/>
                </a:solidFill>
              </a:rPr>
              <a:t>in religion.</a:t>
            </a:r>
            <a:r>
              <a:rPr lang="en-GB"/>
              <a:t> </a:t>
            </a:r>
          </a:p>
          <a:p>
            <a:pPr>
              <a:lnSpc>
                <a:spcPct val="90000"/>
              </a:lnSpc>
              <a:buFont typeface="Wingdings" pitchFamily="2" charset="2"/>
              <a:buNone/>
            </a:pPr>
            <a:r>
              <a:rPr lang="en-GB" sz="2400" b="1">
                <a:solidFill>
                  <a:srgbClr val="0033CC"/>
                </a:solidFill>
              </a:rPr>
              <a:t>The Spiritual Life</a:t>
            </a:r>
            <a:r>
              <a:rPr lang="en-GB" sz="2400">
                <a:solidFill>
                  <a:srgbClr val="0033CC"/>
                </a:solidFill>
              </a:rPr>
              <a:t> is not something visible, you</a:t>
            </a:r>
          </a:p>
          <a:p>
            <a:pPr>
              <a:lnSpc>
                <a:spcPct val="90000"/>
              </a:lnSpc>
              <a:buFont typeface="Wingdings" pitchFamily="2" charset="2"/>
              <a:buNone/>
            </a:pPr>
            <a:r>
              <a:rPr lang="en-GB" sz="2400">
                <a:solidFill>
                  <a:srgbClr val="0033CC"/>
                </a:solidFill>
              </a:rPr>
              <a:t>can’t touch it, but you can </a:t>
            </a:r>
            <a:r>
              <a:rPr lang="en-GB" sz="2400" b="1">
                <a:solidFill>
                  <a:srgbClr val="0033CC"/>
                </a:solidFill>
              </a:rPr>
              <a:t>sense it and ‘feel’ it</a:t>
            </a:r>
            <a:r>
              <a:rPr lang="en-GB" sz="2400">
                <a:solidFill>
                  <a:srgbClr val="0033CC"/>
                </a:solidFill>
              </a:rPr>
              <a:t> in </a:t>
            </a:r>
          </a:p>
          <a:p>
            <a:pPr>
              <a:lnSpc>
                <a:spcPct val="90000"/>
              </a:lnSpc>
              <a:buFont typeface="Wingdings" pitchFamily="2" charset="2"/>
              <a:buNone/>
            </a:pPr>
            <a:r>
              <a:rPr lang="en-GB" sz="2400">
                <a:solidFill>
                  <a:srgbClr val="0033CC"/>
                </a:solidFill>
              </a:rPr>
              <a:t>a subtle inner way. </a:t>
            </a:r>
            <a:r>
              <a:rPr lang="en-GB" b="1">
                <a:solidFill>
                  <a:srgbClr val="0033CC"/>
                </a:solidFill>
              </a:rPr>
              <a:t>People use words like</a:t>
            </a:r>
          </a:p>
          <a:p>
            <a:pPr>
              <a:lnSpc>
                <a:spcPct val="90000"/>
              </a:lnSpc>
              <a:buFont typeface="Wingdings" pitchFamily="2" charset="2"/>
              <a:buNone/>
            </a:pPr>
            <a:r>
              <a:rPr lang="en-GB" b="1">
                <a:solidFill>
                  <a:srgbClr val="FF0066"/>
                </a:solidFill>
              </a:rPr>
              <a:t>Peace, Light, Joy, Love, Beauty</a:t>
            </a:r>
            <a:r>
              <a:rPr lang="en-GB" b="1">
                <a:solidFill>
                  <a:srgbClr val="0033CC"/>
                </a:solidFill>
              </a:rPr>
              <a:t> and</a:t>
            </a:r>
          </a:p>
          <a:p>
            <a:pPr>
              <a:lnSpc>
                <a:spcPct val="90000"/>
              </a:lnSpc>
              <a:buFont typeface="Wingdings" pitchFamily="2" charset="2"/>
              <a:buNone/>
            </a:pPr>
            <a:r>
              <a:rPr lang="en-GB" b="1">
                <a:solidFill>
                  <a:srgbClr val="FF0066"/>
                </a:solidFill>
              </a:rPr>
              <a:t>Oneness  </a:t>
            </a:r>
            <a:r>
              <a:rPr lang="en-GB" b="1">
                <a:solidFill>
                  <a:srgbClr val="0033CC"/>
                </a:solidFill>
              </a:rPr>
              <a:t>to talk about spirituality.</a:t>
            </a:r>
          </a:p>
        </p:txBody>
      </p:sp>
      <p:sp>
        <p:nvSpPr>
          <p:cNvPr id="7176" name="Text Box 8"/>
          <p:cNvSpPr txBox="1">
            <a:spLocks noChangeArrowheads="1"/>
          </p:cNvSpPr>
          <p:nvPr/>
        </p:nvSpPr>
        <p:spPr bwMode="auto">
          <a:xfrm>
            <a:off x="228600" y="6172200"/>
            <a:ext cx="609600" cy="641350"/>
          </a:xfrm>
          <a:prstGeom prst="rect">
            <a:avLst/>
          </a:prstGeom>
          <a:noFill/>
          <a:ln w="9525">
            <a:noFill/>
            <a:miter lim="800000"/>
            <a:headEnd/>
            <a:tailEnd/>
          </a:ln>
          <a:effectLst/>
        </p:spPr>
        <p:txBody>
          <a:bodyPr>
            <a:spAutoFit/>
          </a:bodyPr>
          <a:lstStyle/>
          <a:p>
            <a:pPr>
              <a:spcBef>
                <a:spcPct val="50000"/>
              </a:spcBef>
            </a:pPr>
            <a:r>
              <a:rPr lang="en-GB" sz="3600" b="1">
                <a:solidFill>
                  <a:srgbClr val="FF00FF"/>
                </a:solidFill>
              </a:rPr>
              <a:t>4</a:t>
            </a: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99FF"/>
            </a:gs>
            <a:gs pos="50000">
              <a:srgbClr val="66FF99"/>
            </a:gs>
            <a:gs pos="100000">
              <a:srgbClr val="0099FF"/>
            </a:gs>
          </a:gsLst>
          <a:lin ang="5400000" scaled="1"/>
        </a:gradFill>
        <a:effectLst/>
      </p:bgPr>
    </p:bg>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a:xfrm>
            <a:off x="457200" y="304800"/>
            <a:ext cx="8458200" cy="1981200"/>
          </a:xfrm>
        </p:spPr>
        <p:txBody>
          <a:bodyPr/>
          <a:lstStyle/>
          <a:p>
            <a:r>
              <a:rPr lang="en-GB">
                <a:solidFill>
                  <a:srgbClr val="0000FF"/>
                </a:solidFill>
              </a:rPr>
              <a:t>Think of your own experiences of </a:t>
            </a:r>
            <a:br>
              <a:rPr lang="en-GB">
                <a:solidFill>
                  <a:srgbClr val="0000FF"/>
                </a:solidFill>
              </a:rPr>
            </a:br>
            <a:r>
              <a:rPr lang="en-GB" sz="1600">
                <a:solidFill>
                  <a:srgbClr val="0000FF"/>
                </a:solidFill>
              </a:rPr>
              <a:t/>
            </a:r>
            <a:br>
              <a:rPr lang="en-GB" sz="1600">
                <a:solidFill>
                  <a:srgbClr val="0000FF"/>
                </a:solidFill>
              </a:rPr>
            </a:br>
            <a:r>
              <a:rPr lang="en-GB">
                <a:solidFill>
                  <a:srgbClr val="FFCC00"/>
                </a:solidFill>
              </a:rPr>
              <a:t>Peace, Light, Joy, Love, Beauty  and Oneness</a:t>
            </a:r>
          </a:p>
        </p:txBody>
      </p:sp>
      <p:sp>
        <p:nvSpPr>
          <p:cNvPr id="8199" name="Rectangle 7"/>
          <p:cNvSpPr>
            <a:spLocks noGrp="1" noChangeArrowheads="1"/>
          </p:cNvSpPr>
          <p:nvPr>
            <p:ph type="body" idx="1"/>
          </p:nvPr>
        </p:nvSpPr>
        <p:spPr>
          <a:xfrm>
            <a:off x="1676400" y="2438400"/>
            <a:ext cx="7086600" cy="4114800"/>
          </a:xfrm>
        </p:spPr>
        <p:txBody>
          <a:bodyPr/>
          <a:lstStyle/>
          <a:p>
            <a:r>
              <a:rPr lang="en-GB" sz="2400" b="1">
                <a:solidFill>
                  <a:srgbClr val="800080"/>
                </a:solidFill>
              </a:rPr>
              <a:t>Where would you go if you wanted to feel very peaceful?</a:t>
            </a:r>
          </a:p>
          <a:p>
            <a:r>
              <a:rPr lang="en-GB" sz="2400" b="1">
                <a:solidFill>
                  <a:srgbClr val="990000"/>
                </a:solidFill>
              </a:rPr>
              <a:t>Light can be used as a symbol for clear vision and understanding. What would help you to find that kind of ‘inner’ Light?</a:t>
            </a:r>
          </a:p>
          <a:p>
            <a:r>
              <a:rPr lang="en-GB" sz="2400" b="1">
                <a:solidFill>
                  <a:srgbClr val="800080"/>
                </a:solidFill>
              </a:rPr>
              <a:t>What is ordinary happiness and how is it different from a feeling of spiritual joy that springs from deep inside your heart?</a:t>
            </a:r>
          </a:p>
          <a:p>
            <a:r>
              <a:rPr lang="en-GB" sz="2400" b="1">
                <a:solidFill>
                  <a:srgbClr val="990000"/>
                </a:solidFill>
              </a:rPr>
              <a:t>What is the difference between Love and Oneness?</a:t>
            </a:r>
          </a:p>
        </p:txBody>
      </p:sp>
      <p:sp>
        <p:nvSpPr>
          <p:cNvPr id="8200" name="Text Box 8"/>
          <p:cNvSpPr txBox="1">
            <a:spLocks noChangeArrowheads="1"/>
          </p:cNvSpPr>
          <p:nvPr/>
        </p:nvSpPr>
        <p:spPr bwMode="auto">
          <a:xfrm>
            <a:off x="304800" y="5867400"/>
            <a:ext cx="762000" cy="641350"/>
          </a:xfrm>
          <a:prstGeom prst="rect">
            <a:avLst/>
          </a:prstGeom>
          <a:noFill/>
          <a:ln w="9525">
            <a:noFill/>
            <a:miter lim="800000"/>
            <a:headEnd/>
            <a:tailEnd/>
          </a:ln>
          <a:effectLst/>
        </p:spPr>
        <p:txBody>
          <a:bodyPr>
            <a:spAutoFit/>
          </a:bodyPr>
          <a:lstStyle/>
          <a:p>
            <a:pPr>
              <a:spcBef>
                <a:spcPct val="50000"/>
              </a:spcBef>
            </a:pPr>
            <a:r>
              <a:rPr lang="en-GB" sz="3600" b="1">
                <a:solidFill>
                  <a:srgbClr val="FFFF66"/>
                </a:solidFill>
              </a:rPr>
              <a:t>6</a:t>
            </a: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a:xfrm>
            <a:off x="304800" y="609600"/>
            <a:ext cx="8610600" cy="1143000"/>
          </a:xfrm>
        </p:spPr>
        <p:txBody>
          <a:bodyPr/>
          <a:lstStyle/>
          <a:p>
            <a:r>
              <a:rPr lang="en-GB" sz="5400">
                <a:solidFill>
                  <a:srgbClr val="008000"/>
                </a:solidFill>
              </a:rPr>
              <a:t>Nature’s Beauty</a:t>
            </a:r>
            <a:br>
              <a:rPr lang="en-GB" sz="5400">
                <a:solidFill>
                  <a:srgbClr val="008000"/>
                </a:solidFill>
              </a:rPr>
            </a:br>
            <a:r>
              <a:rPr lang="en-GB" sz="1800"/>
              <a:t> </a:t>
            </a:r>
            <a:br>
              <a:rPr lang="en-GB" sz="1800"/>
            </a:br>
            <a:r>
              <a:rPr lang="en-GB" sz="3600">
                <a:solidFill>
                  <a:srgbClr val="0000FF"/>
                </a:solidFill>
              </a:rPr>
              <a:t>and the senses of Wonder and Awe</a:t>
            </a:r>
          </a:p>
        </p:txBody>
      </p:sp>
      <p:sp>
        <p:nvSpPr>
          <p:cNvPr id="9223" name="Rectangle 7"/>
          <p:cNvSpPr>
            <a:spLocks noGrp="1" noChangeArrowheads="1"/>
          </p:cNvSpPr>
          <p:nvPr>
            <p:ph type="body" idx="1"/>
          </p:nvPr>
        </p:nvSpPr>
        <p:spPr>
          <a:xfrm>
            <a:off x="1676400" y="1981200"/>
            <a:ext cx="7239000" cy="4114800"/>
          </a:xfrm>
        </p:spPr>
        <p:txBody>
          <a:bodyPr/>
          <a:lstStyle/>
          <a:p>
            <a:pPr>
              <a:lnSpc>
                <a:spcPct val="90000"/>
              </a:lnSpc>
            </a:pPr>
            <a:r>
              <a:rPr lang="en-GB" sz="2400" b="1">
                <a:solidFill>
                  <a:srgbClr val="9900CC"/>
                </a:solidFill>
              </a:rPr>
              <a:t>When you look at a sunset or sunrise you often identify with the vastness and beauty. That can give a sense of</a:t>
            </a:r>
            <a:r>
              <a:rPr lang="en-GB" sz="2400" b="1">
                <a:solidFill>
                  <a:srgbClr val="FF0066"/>
                </a:solidFill>
              </a:rPr>
              <a:t> </a:t>
            </a:r>
            <a:r>
              <a:rPr lang="en-GB" sz="2400" b="1">
                <a:solidFill>
                  <a:srgbClr val="FF0000"/>
                </a:solidFill>
              </a:rPr>
              <a:t>Wonder.</a:t>
            </a:r>
            <a:r>
              <a:rPr lang="en-GB" sz="2400" b="1">
                <a:solidFill>
                  <a:srgbClr val="FF0066"/>
                </a:solidFill>
              </a:rPr>
              <a:t> </a:t>
            </a:r>
            <a:r>
              <a:rPr lang="en-GB" sz="2400" b="1">
                <a:solidFill>
                  <a:srgbClr val="9900CC"/>
                </a:solidFill>
              </a:rPr>
              <a:t>Your mind is silent and you just ‘fly on the wings of your soul.’</a:t>
            </a:r>
          </a:p>
          <a:p>
            <a:pPr>
              <a:lnSpc>
                <a:spcPct val="90000"/>
              </a:lnSpc>
            </a:pPr>
            <a:r>
              <a:rPr lang="en-GB" sz="2400">
                <a:solidFill>
                  <a:srgbClr val="003399"/>
                </a:solidFill>
              </a:rPr>
              <a:t>If you get caught in a bad storm or see photographs of an earthquake or hurricane you can feel small and insignificant. The forces of nature are so terrifying. Your heart is shaken and you may find words of prayer form spontaneously in your mind, ‘Dear God, Help me!. This is an experience of </a:t>
            </a:r>
            <a:r>
              <a:rPr lang="en-GB" sz="2400" b="1">
                <a:solidFill>
                  <a:srgbClr val="FF0000"/>
                </a:solidFill>
              </a:rPr>
              <a:t>Awe.</a:t>
            </a:r>
          </a:p>
          <a:p>
            <a:pPr>
              <a:lnSpc>
                <a:spcPct val="90000"/>
              </a:lnSpc>
            </a:pPr>
            <a:r>
              <a:rPr lang="en-GB" sz="2400" b="1">
                <a:solidFill>
                  <a:srgbClr val="003300"/>
                </a:solidFill>
              </a:rPr>
              <a:t>When have you felt these emotions?</a:t>
            </a: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FFFF"/>
            </a:gs>
            <a:gs pos="50000">
              <a:srgbClr val="FFFF99"/>
            </a:gs>
            <a:gs pos="100000">
              <a:srgbClr val="66FFFF"/>
            </a:gs>
          </a:gsLst>
          <a:lin ang="5400000" scaled="1"/>
        </a:gradFill>
        <a:effectLst/>
      </p:bgPr>
    </p:bg>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a:xfrm>
            <a:off x="228600" y="304800"/>
            <a:ext cx="8382000" cy="1143000"/>
          </a:xfrm>
        </p:spPr>
        <p:txBody>
          <a:bodyPr/>
          <a:lstStyle/>
          <a:p>
            <a:r>
              <a:rPr lang="en-GB">
                <a:solidFill>
                  <a:srgbClr val="FF0066"/>
                </a:solidFill>
              </a:rPr>
              <a:t>Religion and  Worship</a:t>
            </a:r>
          </a:p>
        </p:txBody>
      </p:sp>
      <p:sp>
        <p:nvSpPr>
          <p:cNvPr id="10247" name="Rectangle 7"/>
          <p:cNvSpPr>
            <a:spLocks noGrp="1" noChangeArrowheads="1"/>
          </p:cNvSpPr>
          <p:nvPr>
            <p:ph type="body" idx="1"/>
          </p:nvPr>
        </p:nvSpPr>
        <p:spPr>
          <a:xfrm>
            <a:off x="611188" y="1066800"/>
            <a:ext cx="8228012" cy="5099050"/>
          </a:xfrm>
        </p:spPr>
        <p:txBody>
          <a:bodyPr/>
          <a:lstStyle/>
          <a:p>
            <a:pPr>
              <a:lnSpc>
                <a:spcPct val="80000"/>
              </a:lnSpc>
            </a:pPr>
            <a:endParaRPr lang="en-GB" sz="1800"/>
          </a:p>
          <a:p>
            <a:pPr>
              <a:lnSpc>
                <a:spcPct val="80000"/>
              </a:lnSpc>
            </a:pPr>
            <a:r>
              <a:rPr lang="en-GB" sz="2400" b="1">
                <a:solidFill>
                  <a:srgbClr val="000066"/>
                </a:solidFill>
              </a:rPr>
              <a:t>Religion is the sense of connection we all have with everything else that exists.</a:t>
            </a:r>
            <a:r>
              <a:rPr lang="en-GB" sz="2400"/>
              <a:t> </a:t>
            </a:r>
          </a:p>
          <a:p>
            <a:pPr>
              <a:lnSpc>
                <a:spcPct val="80000"/>
              </a:lnSpc>
            </a:pPr>
            <a:r>
              <a:rPr lang="en-GB" sz="2400" b="1">
                <a:solidFill>
                  <a:srgbClr val="990033"/>
                </a:solidFill>
              </a:rPr>
              <a:t>Religion is a subject like Life, Truth and Reality – that includes everyone.</a:t>
            </a:r>
          </a:p>
          <a:p>
            <a:pPr>
              <a:lnSpc>
                <a:spcPct val="80000"/>
              </a:lnSpc>
            </a:pPr>
            <a:r>
              <a:rPr lang="en-GB" sz="2400" b="1">
                <a:solidFill>
                  <a:srgbClr val="FF0066"/>
                </a:solidFill>
              </a:rPr>
              <a:t>Secular people don’t think about religion very often but they do deal with life, truth and reality all the time. </a:t>
            </a:r>
          </a:p>
          <a:p>
            <a:pPr>
              <a:lnSpc>
                <a:spcPct val="80000"/>
              </a:lnSpc>
            </a:pPr>
            <a:r>
              <a:rPr lang="en-GB" sz="2400" b="1">
                <a:solidFill>
                  <a:srgbClr val="6600CC"/>
                </a:solidFill>
              </a:rPr>
              <a:t>People who are </a:t>
            </a:r>
            <a:r>
              <a:rPr lang="en-GB" sz="2400" b="1">
                <a:solidFill>
                  <a:srgbClr val="FF00FF"/>
                </a:solidFill>
              </a:rPr>
              <a:t>aspiring</a:t>
            </a:r>
            <a:r>
              <a:rPr lang="en-GB" sz="2400" b="1">
                <a:solidFill>
                  <a:srgbClr val="6600CC"/>
                </a:solidFill>
              </a:rPr>
              <a:t> </a:t>
            </a:r>
            <a:r>
              <a:rPr lang="en-GB" sz="2400" b="1">
                <a:solidFill>
                  <a:srgbClr val="000099"/>
                </a:solidFill>
              </a:rPr>
              <a:t>and consciously trying to know the Truth,</a:t>
            </a:r>
            <a:r>
              <a:rPr lang="en-GB" sz="2400" b="1">
                <a:solidFill>
                  <a:srgbClr val="6600CC"/>
                </a:solidFill>
              </a:rPr>
              <a:t> may</a:t>
            </a:r>
            <a:r>
              <a:rPr lang="en-GB" sz="2400" b="1">
                <a:solidFill>
                  <a:srgbClr val="FF0066"/>
                </a:solidFill>
              </a:rPr>
              <a:t> belong to and practise a Religion,</a:t>
            </a:r>
            <a:r>
              <a:rPr lang="en-GB" sz="2400" b="1">
                <a:solidFill>
                  <a:srgbClr val="6600CC"/>
                </a:solidFill>
              </a:rPr>
              <a:t> and as part of their religion they practise </a:t>
            </a:r>
            <a:r>
              <a:rPr lang="en-GB" sz="2400" b="1">
                <a:solidFill>
                  <a:srgbClr val="0000FF"/>
                </a:solidFill>
              </a:rPr>
              <a:t>worship. This helps them to have a sense of connection with God and develop a growing personal </a:t>
            </a:r>
            <a:r>
              <a:rPr lang="en-GB" sz="2400" b="1">
                <a:solidFill>
                  <a:srgbClr val="FF00FF"/>
                </a:solidFill>
              </a:rPr>
              <a:t>relationship with God.</a:t>
            </a:r>
          </a:p>
          <a:p>
            <a:pPr>
              <a:lnSpc>
                <a:spcPct val="80000"/>
              </a:lnSpc>
            </a:pPr>
            <a:r>
              <a:rPr lang="en-GB" sz="2400" b="1">
                <a:solidFill>
                  <a:srgbClr val="FF0066"/>
                </a:solidFill>
              </a:rPr>
              <a:t>Many religious people say that worship is the most important thing in their lives.</a:t>
            </a:r>
            <a:r>
              <a:rPr lang="en-GB" sz="2000" b="1">
                <a:solidFill>
                  <a:srgbClr val="6600CC"/>
                </a:solidFill>
              </a:rPr>
              <a:t> </a:t>
            </a:r>
          </a:p>
        </p:txBody>
      </p:sp>
      <p:sp>
        <p:nvSpPr>
          <p:cNvPr id="10248" name="Text Box 8"/>
          <p:cNvSpPr txBox="1">
            <a:spLocks noChangeArrowheads="1"/>
          </p:cNvSpPr>
          <p:nvPr/>
        </p:nvSpPr>
        <p:spPr bwMode="auto">
          <a:xfrm>
            <a:off x="228600" y="5715000"/>
            <a:ext cx="990600" cy="641350"/>
          </a:xfrm>
          <a:prstGeom prst="rect">
            <a:avLst/>
          </a:prstGeom>
          <a:noFill/>
          <a:ln w="9525">
            <a:noFill/>
            <a:miter lim="800000"/>
            <a:headEnd/>
            <a:tailEnd/>
          </a:ln>
          <a:effectLst/>
        </p:spPr>
        <p:txBody>
          <a:bodyPr>
            <a:spAutoFit/>
          </a:bodyPr>
          <a:lstStyle/>
          <a:p>
            <a:pPr>
              <a:spcBef>
                <a:spcPct val="50000"/>
              </a:spcBef>
            </a:pPr>
            <a:r>
              <a:rPr lang="en-GB" sz="3600" b="1">
                <a:solidFill>
                  <a:schemeClr val="accent2"/>
                </a:solidFill>
              </a:rPr>
              <a:t>7</a:t>
            </a: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33"/>
            </a:gs>
            <a:gs pos="100000">
              <a:srgbClr val="CC0000"/>
            </a:gs>
          </a:gsLst>
          <a:lin ang="5400000" scaled="1"/>
        </a:gradFill>
        <a:effectLst/>
      </p:bgPr>
    </p:bg>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a:xfrm>
            <a:off x="304800" y="228600"/>
            <a:ext cx="7696200" cy="1143000"/>
          </a:xfrm>
        </p:spPr>
        <p:txBody>
          <a:bodyPr/>
          <a:lstStyle/>
          <a:p>
            <a:r>
              <a:rPr lang="en-GB"/>
              <a:t>Religious Places of Worship</a:t>
            </a:r>
          </a:p>
        </p:txBody>
      </p:sp>
      <p:sp>
        <p:nvSpPr>
          <p:cNvPr id="11271" name="Rectangle 7"/>
          <p:cNvSpPr>
            <a:spLocks noGrp="1" noChangeArrowheads="1"/>
          </p:cNvSpPr>
          <p:nvPr>
            <p:ph type="body" idx="1"/>
          </p:nvPr>
        </p:nvSpPr>
        <p:spPr>
          <a:xfrm>
            <a:off x="1981200" y="1371600"/>
            <a:ext cx="6934200" cy="4724400"/>
          </a:xfrm>
        </p:spPr>
        <p:txBody>
          <a:bodyPr/>
          <a:lstStyle/>
          <a:p>
            <a:pPr>
              <a:lnSpc>
                <a:spcPct val="90000"/>
              </a:lnSpc>
            </a:pPr>
            <a:r>
              <a:rPr lang="en-GB" sz="2400" b="1">
                <a:solidFill>
                  <a:srgbClr val="A50021"/>
                </a:solidFill>
              </a:rPr>
              <a:t>When people live close to nature they may go to a special mountain-top or bathe in a special river to worship or feel close to God. </a:t>
            </a:r>
          </a:p>
          <a:p>
            <a:pPr>
              <a:lnSpc>
                <a:spcPct val="90000"/>
              </a:lnSpc>
            </a:pPr>
            <a:r>
              <a:rPr lang="en-GB" sz="2400" b="1">
                <a:solidFill>
                  <a:srgbClr val="00FFFF"/>
                </a:solidFill>
              </a:rPr>
              <a:t>But over the millennia people who practise a religion have found it important to meet together for worship in a special place close to where they live. This is usually a building.</a:t>
            </a:r>
          </a:p>
          <a:p>
            <a:pPr>
              <a:lnSpc>
                <a:spcPct val="90000"/>
              </a:lnSpc>
            </a:pPr>
            <a:r>
              <a:rPr lang="en-GB" sz="2400" b="1">
                <a:solidFill>
                  <a:srgbClr val="FFFF00"/>
                </a:solidFill>
              </a:rPr>
              <a:t>Why a building?</a:t>
            </a:r>
          </a:p>
          <a:p>
            <a:pPr>
              <a:lnSpc>
                <a:spcPct val="90000"/>
              </a:lnSpc>
            </a:pPr>
            <a:r>
              <a:rPr lang="en-GB" sz="2400" b="1"/>
              <a:t>What do you already know about Religious Buildings and Places of Worship?</a:t>
            </a:r>
            <a:r>
              <a:rPr lang="en-GB" sz="2400"/>
              <a:t> </a:t>
            </a:r>
          </a:p>
          <a:p>
            <a:pPr>
              <a:lnSpc>
                <a:spcPct val="90000"/>
              </a:lnSpc>
              <a:buFont typeface="Wingdings" pitchFamily="2" charset="2"/>
              <a:buNone/>
            </a:pPr>
            <a:r>
              <a:rPr lang="en-GB" sz="2400"/>
              <a:t>		</a:t>
            </a:r>
            <a:endParaRPr lang="en-GB" sz="2400" b="1">
              <a:solidFill>
                <a:srgbClr val="990033"/>
              </a:solidFill>
            </a:endParaRPr>
          </a:p>
        </p:txBody>
      </p:sp>
      <p:sp>
        <p:nvSpPr>
          <p:cNvPr id="11272" name="Text Box 8"/>
          <p:cNvSpPr txBox="1">
            <a:spLocks noChangeArrowheads="1"/>
          </p:cNvSpPr>
          <p:nvPr/>
        </p:nvSpPr>
        <p:spPr bwMode="auto">
          <a:xfrm>
            <a:off x="304800" y="6019800"/>
            <a:ext cx="990600" cy="641350"/>
          </a:xfrm>
          <a:prstGeom prst="rect">
            <a:avLst/>
          </a:prstGeom>
          <a:noFill/>
          <a:ln w="9525">
            <a:noFill/>
            <a:miter lim="800000"/>
            <a:headEnd/>
            <a:tailEnd/>
          </a:ln>
          <a:effectLst/>
        </p:spPr>
        <p:txBody>
          <a:bodyPr>
            <a:spAutoFit/>
          </a:bodyPr>
          <a:lstStyle/>
          <a:p>
            <a:pPr>
              <a:spcBef>
                <a:spcPct val="50000"/>
              </a:spcBef>
            </a:pPr>
            <a:r>
              <a:rPr lang="en-GB" sz="3600" b="1">
                <a:solidFill>
                  <a:srgbClr val="FFFF66"/>
                </a:solidFill>
              </a:rPr>
              <a:t>8</a:t>
            </a: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CC00"/>
            </a:gs>
            <a:gs pos="50000">
              <a:srgbClr val="3333FF"/>
            </a:gs>
            <a:gs pos="100000">
              <a:srgbClr val="00CC00"/>
            </a:gs>
          </a:gsLst>
          <a:lin ang="5400000" scaled="1"/>
        </a:gradFill>
        <a:effectLst/>
      </p:bgPr>
    </p:bg>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152400" y="0"/>
            <a:ext cx="6096000" cy="1143000"/>
          </a:xfrm>
        </p:spPr>
        <p:txBody>
          <a:bodyPr/>
          <a:lstStyle/>
          <a:p>
            <a:r>
              <a:rPr lang="en-GB">
                <a:solidFill>
                  <a:srgbClr val="0033CC"/>
                </a:solidFill>
              </a:rPr>
              <a:t>Homework </a:t>
            </a:r>
          </a:p>
        </p:txBody>
      </p:sp>
      <p:sp>
        <p:nvSpPr>
          <p:cNvPr id="12295" name="Rectangle 7"/>
          <p:cNvSpPr>
            <a:spLocks noGrp="1" noChangeArrowheads="1"/>
          </p:cNvSpPr>
          <p:nvPr>
            <p:ph type="body" idx="1"/>
          </p:nvPr>
        </p:nvSpPr>
        <p:spPr>
          <a:xfrm>
            <a:off x="838200" y="1219200"/>
            <a:ext cx="7696200" cy="4800600"/>
          </a:xfrm>
        </p:spPr>
        <p:txBody>
          <a:bodyPr/>
          <a:lstStyle/>
          <a:p>
            <a:pPr>
              <a:lnSpc>
                <a:spcPct val="90000"/>
              </a:lnSpc>
              <a:buFont typeface="Wingdings" pitchFamily="2" charset="2"/>
              <a:buNone/>
            </a:pPr>
            <a:r>
              <a:rPr lang="en-GB" sz="4400" b="1">
                <a:solidFill>
                  <a:srgbClr val="FF99FF"/>
                </a:solidFill>
              </a:rPr>
              <a:t>Turn what you have learned and thought about in today’s lesson into a mind-map.</a:t>
            </a:r>
            <a:r>
              <a:rPr lang="en-GB" sz="2400"/>
              <a:t> </a:t>
            </a:r>
          </a:p>
          <a:p>
            <a:pPr>
              <a:lnSpc>
                <a:spcPct val="90000"/>
              </a:lnSpc>
              <a:buFont typeface="Wingdings" pitchFamily="2" charset="2"/>
              <a:buNone/>
            </a:pPr>
            <a:endParaRPr lang="en-GB" sz="1000">
              <a:solidFill>
                <a:srgbClr val="A50021"/>
              </a:solidFill>
            </a:endParaRPr>
          </a:p>
          <a:p>
            <a:pPr>
              <a:lnSpc>
                <a:spcPct val="90000"/>
              </a:lnSpc>
              <a:buFont typeface="Wingdings" pitchFamily="2" charset="2"/>
              <a:buNone/>
            </a:pPr>
            <a:r>
              <a:rPr lang="en-GB" sz="3200" b="1">
                <a:solidFill>
                  <a:srgbClr val="A50021"/>
                </a:solidFill>
              </a:rPr>
              <a:t>Don’t forget to use pictures and symbols as well as words. You can also write along the lines that connect things to explain why they are linked together.</a:t>
            </a:r>
          </a:p>
        </p:txBody>
      </p:sp>
      <p:sp>
        <p:nvSpPr>
          <p:cNvPr id="12296" name="Text Box 8"/>
          <p:cNvSpPr txBox="1">
            <a:spLocks noChangeArrowheads="1"/>
          </p:cNvSpPr>
          <p:nvPr/>
        </p:nvSpPr>
        <p:spPr bwMode="auto">
          <a:xfrm>
            <a:off x="381000" y="6096000"/>
            <a:ext cx="457200" cy="641350"/>
          </a:xfrm>
          <a:prstGeom prst="rect">
            <a:avLst/>
          </a:prstGeom>
          <a:noFill/>
          <a:ln w="9525">
            <a:noFill/>
            <a:miter lim="800000"/>
            <a:headEnd/>
            <a:tailEnd/>
          </a:ln>
          <a:effectLst/>
        </p:spPr>
        <p:txBody>
          <a:bodyPr>
            <a:spAutoFit/>
          </a:bodyPr>
          <a:lstStyle/>
          <a:p>
            <a:pPr>
              <a:spcBef>
                <a:spcPct val="50000"/>
              </a:spcBef>
            </a:pPr>
            <a:r>
              <a:rPr lang="en-GB" sz="3600" b="1">
                <a:solidFill>
                  <a:srgbClr val="FF99FF"/>
                </a:solidFill>
              </a:rPr>
              <a:t>9</a:t>
            </a:r>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Generic">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Office\Templates\1033\Generic.pot</Template>
  <TotalTime>437</TotalTime>
  <Words>683</Words>
  <Application>Microsoft Office PowerPoint</Application>
  <PresentationFormat>On-screen Show (4:3)</PresentationFormat>
  <Paragraphs>65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Times New Roman</vt:lpstr>
      <vt:lpstr>Arial Narrow</vt:lpstr>
      <vt:lpstr>Arial</vt:lpstr>
      <vt:lpstr>Wingdings</vt:lpstr>
      <vt:lpstr>Verdana</vt:lpstr>
      <vt:lpstr>Bookman Old Style</vt:lpstr>
      <vt:lpstr>Generic</vt:lpstr>
      <vt:lpstr>Place of Worship</vt:lpstr>
      <vt:lpstr>What do we mean by   WORSHIP?  The word Worship comes from   the same root as the word Worth.  What is worth most to you?   What things do you value most in your life?  How do you show that you value them?  How do you protect or care for them?</vt:lpstr>
      <vt:lpstr>The physical world is something we accept without any question.   You can touch and see the physical world.   But is that all there is?</vt:lpstr>
      <vt:lpstr>The Spiritual Life</vt:lpstr>
      <vt:lpstr>Think of your own experiences of   Peace, Light, Joy, Love, Beauty  and Oneness</vt:lpstr>
      <vt:lpstr>Nature’s Beauty   and the senses of Wonder and Awe</vt:lpstr>
      <vt:lpstr>Religion and  Worship</vt:lpstr>
      <vt:lpstr>Religious Places of Worship</vt:lpstr>
      <vt:lpstr>Homework </vt:lpstr>
      <vt:lpstr>Now research Places of Worship  How many different religions can you discover?  What similarities are there in their places of worship?  What differences are there?  Can you find different designs of places of worship within one religion?  There are over 20,000 different denominations in Christianity!</vt:lpstr>
    </vt:vector>
  </TitlesOfParts>
  <Company>Blue Lotus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of Worship</dc:title>
  <dc:creator>Madalya</dc:creator>
  <cp:lastModifiedBy>Tammy O'Leary</cp:lastModifiedBy>
  <cp:revision>20</cp:revision>
  <cp:lastPrinted>1601-01-01T00:00:00Z</cp:lastPrinted>
  <dcterms:created xsi:type="dcterms:W3CDTF">2008-05-14T20:50:20Z</dcterms:created>
  <dcterms:modified xsi:type="dcterms:W3CDTF">2013-02-04T21:48:34Z</dcterms:modified>
</cp:coreProperties>
</file>