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2" r:id="rId1"/>
  </p:sldMasterIdLst>
  <p:notesMasterIdLst>
    <p:notesMasterId r:id="rId18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57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0ABEE-0B10-40CD-BC74-AECAFA826D5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CD1E119-9019-4B99-9B61-2EC1B2FE5FE5}">
      <dgm:prSet phldrT="[Text]"/>
      <dgm:spPr/>
      <dgm:t>
        <a:bodyPr/>
        <a:lstStyle/>
        <a:p>
          <a:r>
            <a:rPr lang="en-IE" dirty="0" smtClean="0"/>
            <a:t>Capacity</a:t>
          </a:r>
          <a:endParaRPr lang="en-IE" dirty="0"/>
        </a:p>
      </dgm:t>
    </dgm:pt>
    <dgm:pt modelId="{C3084AE2-C00B-4AFE-A71A-4E35A4D8DCE7}" type="parTrans" cxnId="{569FB9AC-B166-4AA6-8D8F-7A72D5275A56}">
      <dgm:prSet/>
      <dgm:spPr/>
    </dgm:pt>
    <dgm:pt modelId="{AE85DF13-0E7C-4B61-A3E5-EBA6FE0A669E}" type="sibTrans" cxnId="{569FB9AC-B166-4AA6-8D8F-7A72D5275A56}">
      <dgm:prSet/>
      <dgm:spPr/>
    </dgm:pt>
    <dgm:pt modelId="{439BF114-7BFE-41E1-929F-DA8AB9A2BCC6}">
      <dgm:prSet phldrT="[Text]"/>
      <dgm:spPr/>
      <dgm:t>
        <a:bodyPr/>
        <a:lstStyle/>
        <a:p>
          <a:r>
            <a:rPr lang="en-IE" dirty="0" smtClean="0"/>
            <a:t>Process</a:t>
          </a:r>
          <a:endParaRPr lang="en-IE" dirty="0"/>
        </a:p>
      </dgm:t>
    </dgm:pt>
    <dgm:pt modelId="{DC6639E0-2770-426D-97E4-DB51684CA8B6}" type="parTrans" cxnId="{9BC7E0F3-2D46-4763-B191-723F04C4E0B6}">
      <dgm:prSet/>
      <dgm:spPr/>
    </dgm:pt>
    <dgm:pt modelId="{89829C65-D19E-45CD-923F-E5BDF0726F46}" type="sibTrans" cxnId="{9BC7E0F3-2D46-4763-B191-723F04C4E0B6}">
      <dgm:prSet/>
      <dgm:spPr/>
    </dgm:pt>
    <dgm:pt modelId="{7728F738-480E-427D-8697-8880E1ECB381}">
      <dgm:prSet phldrT="[Text]"/>
      <dgm:spPr/>
      <dgm:t>
        <a:bodyPr/>
        <a:lstStyle/>
        <a:p>
          <a:r>
            <a:rPr lang="en-IE" dirty="0" smtClean="0"/>
            <a:t>Judgement</a:t>
          </a:r>
          <a:endParaRPr lang="en-IE" dirty="0"/>
        </a:p>
      </dgm:t>
    </dgm:pt>
    <dgm:pt modelId="{68B0EF51-FDD4-46C7-AD9E-A7F9F138EC7B}" type="parTrans" cxnId="{4AEA39A7-6CCA-4FD3-BE83-0329A315DEF0}">
      <dgm:prSet/>
      <dgm:spPr/>
    </dgm:pt>
    <dgm:pt modelId="{9E7A17AE-EAA2-4327-88EC-3C3487B84495}" type="sibTrans" cxnId="{4AEA39A7-6CCA-4FD3-BE83-0329A315DEF0}">
      <dgm:prSet/>
      <dgm:spPr/>
    </dgm:pt>
    <dgm:pt modelId="{6D6E1D97-88C8-4027-8F73-DFA254CE4771}" type="pres">
      <dgm:prSet presAssocID="{96F0ABEE-0B10-40CD-BC74-AECAFA826D51}" presName="CompostProcess" presStyleCnt="0">
        <dgm:presLayoutVars>
          <dgm:dir/>
          <dgm:resizeHandles val="exact"/>
        </dgm:presLayoutVars>
      </dgm:prSet>
      <dgm:spPr/>
    </dgm:pt>
    <dgm:pt modelId="{8F020199-2AF2-4D0C-B77D-1702868A6671}" type="pres">
      <dgm:prSet presAssocID="{96F0ABEE-0B10-40CD-BC74-AECAFA826D51}" presName="arrow" presStyleLbl="bgShp" presStyleIdx="0" presStyleCnt="1"/>
      <dgm:spPr/>
    </dgm:pt>
    <dgm:pt modelId="{C9148BD8-6E13-4E10-8FD1-44DE1A70985E}" type="pres">
      <dgm:prSet presAssocID="{96F0ABEE-0B10-40CD-BC74-AECAFA826D51}" presName="linearProcess" presStyleCnt="0"/>
      <dgm:spPr/>
    </dgm:pt>
    <dgm:pt modelId="{D3E2F02F-9C9C-4BC9-9919-8A1AEBD754F8}" type="pres">
      <dgm:prSet presAssocID="{ECD1E119-9019-4B99-9B61-2EC1B2FE5FE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D84EA7C-F6D1-4F2D-B010-F833A118E001}" type="pres">
      <dgm:prSet presAssocID="{AE85DF13-0E7C-4B61-A3E5-EBA6FE0A669E}" presName="sibTrans" presStyleCnt="0"/>
      <dgm:spPr/>
    </dgm:pt>
    <dgm:pt modelId="{ABCF1A4E-92D8-48F2-BE05-362C215BCCB0}" type="pres">
      <dgm:prSet presAssocID="{439BF114-7BFE-41E1-929F-DA8AB9A2BCC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70B3ED8-18C1-40E3-93DD-BC61E5CE6438}" type="pres">
      <dgm:prSet presAssocID="{89829C65-D19E-45CD-923F-E5BDF0726F46}" presName="sibTrans" presStyleCnt="0"/>
      <dgm:spPr/>
    </dgm:pt>
    <dgm:pt modelId="{016F9C21-15AC-4098-8A80-B010B3A22760}" type="pres">
      <dgm:prSet presAssocID="{7728F738-480E-427D-8697-8880E1ECB38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E944E665-9C68-492E-8E2A-C335789C79B7}" type="presOf" srcId="{7728F738-480E-427D-8697-8880E1ECB381}" destId="{016F9C21-15AC-4098-8A80-B010B3A22760}" srcOrd="0" destOrd="0" presId="urn:microsoft.com/office/officeart/2005/8/layout/hProcess9"/>
    <dgm:cxn modelId="{650537C1-AC7F-42C1-839C-A0C5F74453D1}" type="presOf" srcId="{96F0ABEE-0B10-40CD-BC74-AECAFA826D51}" destId="{6D6E1D97-88C8-4027-8F73-DFA254CE4771}" srcOrd="0" destOrd="0" presId="urn:microsoft.com/office/officeart/2005/8/layout/hProcess9"/>
    <dgm:cxn modelId="{9BC7E0F3-2D46-4763-B191-723F04C4E0B6}" srcId="{96F0ABEE-0B10-40CD-BC74-AECAFA826D51}" destId="{439BF114-7BFE-41E1-929F-DA8AB9A2BCC6}" srcOrd="1" destOrd="0" parTransId="{DC6639E0-2770-426D-97E4-DB51684CA8B6}" sibTransId="{89829C65-D19E-45CD-923F-E5BDF0726F46}"/>
    <dgm:cxn modelId="{F64228A2-372C-45CC-B30E-F7A379196863}" type="presOf" srcId="{439BF114-7BFE-41E1-929F-DA8AB9A2BCC6}" destId="{ABCF1A4E-92D8-48F2-BE05-362C215BCCB0}" srcOrd="0" destOrd="0" presId="urn:microsoft.com/office/officeart/2005/8/layout/hProcess9"/>
    <dgm:cxn modelId="{9F91FE66-EA64-4C3F-A879-13A2A055C2BE}" type="presOf" srcId="{ECD1E119-9019-4B99-9B61-2EC1B2FE5FE5}" destId="{D3E2F02F-9C9C-4BC9-9919-8A1AEBD754F8}" srcOrd="0" destOrd="0" presId="urn:microsoft.com/office/officeart/2005/8/layout/hProcess9"/>
    <dgm:cxn modelId="{569FB9AC-B166-4AA6-8D8F-7A72D5275A56}" srcId="{96F0ABEE-0B10-40CD-BC74-AECAFA826D51}" destId="{ECD1E119-9019-4B99-9B61-2EC1B2FE5FE5}" srcOrd="0" destOrd="0" parTransId="{C3084AE2-C00B-4AFE-A71A-4E35A4D8DCE7}" sibTransId="{AE85DF13-0E7C-4B61-A3E5-EBA6FE0A669E}"/>
    <dgm:cxn modelId="{4AEA39A7-6CCA-4FD3-BE83-0329A315DEF0}" srcId="{96F0ABEE-0B10-40CD-BC74-AECAFA826D51}" destId="{7728F738-480E-427D-8697-8880E1ECB381}" srcOrd="2" destOrd="0" parTransId="{68B0EF51-FDD4-46C7-AD9E-A7F9F138EC7B}" sibTransId="{9E7A17AE-EAA2-4327-88EC-3C3487B84495}"/>
    <dgm:cxn modelId="{91C0E9BA-B5A5-4E70-9CA4-D5A756065B6B}" type="presParOf" srcId="{6D6E1D97-88C8-4027-8F73-DFA254CE4771}" destId="{8F020199-2AF2-4D0C-B77D-1702868A6671}" srcOrd="0" destOrd="0" presId="urn:microsoft.com/office/officeart/2005/8/layout/hProcess9"/>
    <dgm:cxn modelId="{2BBFF83B-C393-4E93-85D6-F6C333268765}" type="presParOf" srcId="{6D6E1D97-88C8-4027-8F73-DFA254CE4771}" destId="{C9148BD8-6E13-4E10-8FD1-44DE1A70985E}" srcOrd="1" destOrd="0" presId="urn:microsoft.com/office/officeart/2005/8/layout/hProcess9"/>
    <dgm:cxn modelId="{43F9521D-8B57-4E65-ACED-32A70B84323F}" type="presParOf" srcId="{C9148BD8-6E13-4E10-8FD1-44DE1A70985E}" destId="{D3E2F02F-9C9C-4BC9-9919-8A1AEBD754F8}" srcOrd="0" destOrd="0" presId="urn:microsoft.com/office/officeart/2005/8/layout/hProcess9"/>
    <dgm:cxn modelId="{319ADCF2-FDE5-4A5C-B4AA-AA23BA244C9F}" type="presParOf" srcId="{C9148BD8-6E13-4E10-8FD1-44DE1A70985E}" destId="{2D84EA7C-F6D1-4F2D-B010-F833A118E001}" srcOrd="1" destOrd="0" presId="urn:microsoft.com/office/officeart/2005/8/layout/hProcess9"/>
    <dgm:cxn modelId="{1E8B95CC-D93A-4430-989B-781174D1B06A}" type="presParOf" srcId="{C9148BD8-6E13-4E10-8FD1-44DE1A70985E}" destId="{ABCF1A4E-92D8-48F2-BE05-362C215BCCB0}" srcOrd="2" destOrd="0" presId="urn:microsoft.com/office/officeart/2005/8/layout/hProcess9"/>
    <dgm:cxn modelId="{42B4B6D8-074B-4D31-AEEF-BDFA318FB2A9}" type="presParOf" srcId="{C9148BD8-6E13-4E10-8FD1-44DE1A70985E}" destId="{F70B3ED8-18C1-40E3-93DD-BC61E5CE6438}" srcOrd="3" destOrd="0" presId="urn:microsoft.com/office/officeart/2005/8/layout/hProcess9"/>
    <dgm:cxn modelId="{E8461C9B-1C05-4C40-8D7B-2D7DEB68F705}" type="presParOf" srcId="{C9148BD8-6E13-4E10-8FD1-44DE1A70985E}" destId="{016F9C21-15AC-4098-8A80-B010B3A2276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20199-2AF2-4D0C-B77D-1702868A6671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2F02F-9C9C-4BC9-9919-8A1AEBD754F8}">
      <dsp:nvSpPr>
        <dsp:cNvPr id="0" name=""/>
        <dsp:cNvSpPr/>
      </dsp:nvSpPr>
      <dsp:spPr>
        <a:xfrm>
          <a:off x="4740" y="1357788"/>
          <a:ext cx="259002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 dirty="0" smtClean="0"/>
            <a:t>Capacity</a:t>
          </a:r>
          <a:endParaRPr lang="en-IE" sz="3400" kern="1200" dirty="0"/>
        </a:p>
      </dsp:txBody>
      <dsp:txXfrm>
        <a:off x="93116" y="1446164"/>
        <a:ext cx="2413268" cy="1633633"/>
      </dsp:txXfrm>
    </dsp:sp>
    <dsp:sp modelId="{ABCF1A4E-92D8-48F2-BE05-362C215BCCB0}">
      <dsp:nvSpPr>
        <dsp:cNvPr id="0" name=""/>
        <dsp:cNvSpPr/>
      </dsp:nvSpPr>
      <dsp:spPr>
        <a:xfrm>
          <a:off x="2819789" y="1357788"/>
          <a:ext cx="259002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 dirty="0" smtClean="0"/>
            <a:t>Process</a:t>
          </a:r>
          <a:endParaRPr lang="en-IE" sz="3400" kern="1200" dirty="0"/>
        </a:p>
      </dsp:txBody>
      <dsp:txXfrm>
        <a:off x="2908165" y="1446164"/>
        <a:ext cx="2413268" cy="1633633"/>
      </dsp:txXfrm>
    </dsp:sp>
    <dsp:sp modelId="{016F9C21-15AC-4098-8A80-B010B3A22760}">
      <dsp:nvSpPr>
        <dsp:cNvPr id="0" name=""/>
        <dsp:cNvSpPr/>
      </dsp:nvSpPr>
      <dsp:spPr>
        <a:xfrm>
          <a:off x="5634838" y="1357788"/>
          <a:ext cx="259002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 dirty="0" smtClean="0"/>
            <a:t>Judgement</a:t>
          </a:r>
          <a:endParaRPr lang="en-IE" sz="3400" kern="1200" dirty="0"/>
        </a:p>
      </dsp:txBody>
      <dsp:txXfrm>
        <a:off x="5723214" y="1446164"/>
        <a:ext cx="2413268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38BB8-915D-4DFA-9864-7D0186E4B465}" type="datetimeFigureOut">
              <a:rPr lang="en-IE" smtClean="0"/>
              <a:t>03/12/2012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621B7-D747-45A7-B27D-363C694ED4F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413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21B7-D747-45A7-B27D-363C694ED4F7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198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E1F9-B561-4457-9C4D-1A8BC057BA42}" type="datetimeFigureOut">
              <a:rPr lang="en-IE" smtClean="0"/>
              <a:t>03/12/2012</a:t>
            </a:fld>
            <a:endParaRPr lang="en-I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6C5032-D2C8-4A89-BAA8-109770C9159E}" type="slidenum">
              <a:rPr lang="en-IE" smtClean="0"/>
              <a:t>‹#›</a:t>
            </a:fld>
            <a:endParaRPr lang="en-I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E1F9-B561-4457-9C4D-1A8BC057BA42}" type="datetimeFigureOut">
              <a:rPr lang="en-IE" smtClean="0"/>
              <a:t>03/12/2012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5032-D2C8-4A89-BAA8-109770C9159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E1F9-B561-4457-9C4D-1A8BC057BA42}" type="datetimeFigureOut">
              <a:rPr lang="en-IE" smtClean="0"/>
              <a:t>03/12/2012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5032-D2C8-4A89-BAA8-109770C9159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E1F9-B561-4457-9C4D-1A8BC057BA42}" type="datetimeFigureOut">
              <a:rPr lang="en-IE" smtClean="0"/>
              <a:t>03/12/2012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5032-D2C8-4A89-BAA8-109770C9159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E1F9-B561-4457-9C4D-1A8BC057BA42}" type="datetimeFigureOut">
              <a:rPr lang="en-IE" smtClean="0"/>
              <a:t>03/12/2012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5032-D2C8-4A89-BAA8-109770C9159E}" type="slidenum">
              <a:rPr lang="en-IE" smtClean="0"/>
              <a:t>‹#›</a:t>
            </a:fld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E1F9-B561-4457-9C4D-1A8BC057BA42}" type="datetimeFigureOut">
              <a:rPr lang="en-IE" smtClean="0"/>
              <a:t>03/12/2012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5032-D2C8-4A89-BAA8-109770C9159E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E1F9-B561-4457-9C4D-1A8BC057BA42}" type="datetimeFigureOut">
              <a:rPr lang="en-IE" smtClean="0"/>
              <a:t>03/12/2012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5032-D2C8-4A89-BAA8-109770C9159E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E1F9-B561-4457-9C4D-1A8BC057BA42}" type="datetimeFigureOut">
              <a:rPr lang="en-IE" smtClean="0"/>
              <a:t>03/12/2012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5032-D2C8-4A89-BAA8-109770C9159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E1F9-B561-4457-9C4D-1A8BC057BA42}" type="datetimeFigureOut">
              <a:rPr lang="en-IE" smtClean="0"/>
              <a:t>03/12/2012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5032-D2C8-4A89-BAA8-109770C9159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E1F9-B561-4457-9C4D-1A8BC057BA42}" type="datetimeFigureOut">
              <a:rPr lang="en-IE" smtClean="0"/>
              <a:t>03/12/2012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5032-D2C8-4A89-BAA8-109770C9159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E1F9-B561-4457-9C4D-1A8BC057BA42}" type="datetimeFigureOut">
              <a:rPr lang="en-IE" smtClean="0"/>
              <a:t>03/12/2012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5032-D2C8-4A89-BAA8-109770C9159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60FE1F9-B561-4457-9C4D-1A8BC057BA42}" type="datetimeFigureOut">
              <a:rPr lang="en-IE" smtClean="0"/>
              <a:t>03/12/2012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6C5032-D2C8-4A89-BAA8-109770C9159E}" type="slidenum">
              <a:rPr lang="en-IE" smtClean="0"/>
              <a:t>‹#›</a:t>
            </a:fld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ametrailers.com/videos/ltpda5/simpsons-bart-steals-a-video-gam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Moral Decision-Making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75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0" y="122238"/>
            <a:ext cx="8229600" cy="14478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solidFill>
                  <a:srgbClr val="0000FF"/>
                </a:solidFill>
              </a:rPr>
              <a:t>Moral Decision Making in</a:t>
            </a:r>
            <a:r>
              <a:rPr lang="en-GB" dirty="0">
                <a:solidFill>
                  <a:srgbClr val="B80047"/>
                </a:solidFill>
              </a:rPr>
              <a:t> </a:t>
            </a:r>
            <a:r>
              <a:rPr lang="en-GB" i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'The Simpsons'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0" y="1604963"/>
            <a:ext cx="4014788" cy="111760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>
              <a:buNone/>
            </a:pPr>
            <a:endParaRPr lang="en-GB" sz="1100"/>
          </a:p>
          <a:p>
            <a:pPr marL="0" indent="0">
              <a:buNone/>
            </a:pPr>
            <a:r>
              <a:rPr lang="en-GB" sz="1100"/>
              <a:t/>
            </a:r>
            <a:br>
              <a:rPr lang="en-GB" sz="1100"/>
            </a:br>
            <a:r>
              <a:rPr lang="en-GB" sz="1100"/>
              <a:t/>
            </a:r>
            <a:br>
              <a:rPr lang="en-GB" sz="1100"/>
            </a:br>
            <a:r>
              <a:rPr lang="en-GB" sz="1100"/>
              <a:t/>
            </a:r>
            <a:br>
              <a:rPr lang="en-GB" sz="1100"/>
            </a:br>
            <a:endParaRPr lang="en-GB" sz="11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26753" y="3461806"/>
            <a:ext cx="2237529" cy="16760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04371" y="2232538"/>
            <a:ext cx="7328787" cy="54703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en-GB" sz="1600" dirty="0">
                <a:latin typeface="Arial" pitchFamily="18"/>
                <a:ea typeface="Microsoft YaHei" pitchFamily="2"/>
                <a:cs typeface="Mangal" pitchFamily="2"/>
                <a:hlinkClick r:id="rId4"/>
              </a:rPr>
              <a:t>http://www.gametrailers.com/videos/ltpda5/simpsons-bart-steals-a-video-game</a:t>
            </a:r>
          </a:p>
          <a:p>
            <a:pPr hangingPunct="0"/>
            <a:endParaRPr lang="en-GB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792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0" y="461963"/>
            <a:ext cx="8229600" cy="76835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b="1" i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 – Look for the facts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 algn="just">
              <a:buSzPts val="1928"/>
              <a:buBlip>
                <a:blip r:embed="rId3"/>
              </a:buBlip>
            </a:pPr>
            <a:r>
              <a:rPr lang="en-GB"/>
              <a:t>Bart wants a video game.</a:t>
            </a:r>
          </a:p>
          <a:p>
            <a:pPr lvl="0" algn="just">
              <a:buSzPts val="1928"/>
              <a:buBlip>
                <a:blip r:embed="rId3"/>
              </a:buBlip>
            </a:pPr>
            <a:endParaRPr lang="en-GB"/>
          </a:p>
          <a:p>
            <a:pPr lvl="0" algn="just">
              <a:buSzPts val="1928"/>
              <a:buBlip>
                <a:blip r:embed="rId3"/>
              </a:buBlip>
            </a:pPr>
            <a:r>
              <a:rPr lang="en-GB"/>
              <a:t>Bart doesn't have the money for it.</a:t>
            </a:r>
          </a:p>
          <a:p>
            <a:pPr lvl="0" algn="just">
              <a:buSzPts val="1928"/>
              <a:buBlip>
                <a:blip r:embed="rId3"/>
              </a:buBlip>
            </a:pPr>
            <a:endParaRPr lang="en-GB"/>
          </a:p>
          <a:p>
            <a:pPr lvl="0" algn="just">
              <a:buSzPts val="1928"/>
              <a:buBlip>
                <a:blip r:embed="rId3"/>
              </a:buBlip>
            </a:pPr>
            <a:r>
              <a:rPr lang="en-GB"/>
              <a:t>His peers stole from the shop.</a:t>
            </a:r>
          </a:p>
          <a:p>
            <a:pPr lvl="0">
              <a:buNone/>
            </a:pPr>
            <a:endParaRPr lang="en-GB"/>
          </a:p>
        </p:txBody>
      </p:sp>
      <p:sp>
        <p:nvSpPr>
          <p:cNvPr id="4" name=" 3"/>
          <p:cNvSpPr txBox="1">
            <a:spLocks noGrp="1"/>
          </p:cNvSpPr>
          <p:nvPr>
            <p:ph type="title" idx="4294967295"/>
          </p:nvPr>
        </p:nvSpPr>
        <p:spPr>
          <a:xfrm>
            <a:off x="0" y="460375"/>
            <a:ext cx="8229600" cy="76993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b="1" i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 – Look for the facts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35092" y="4807338"/>
            <a:ext cx="2612409" cy="1920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8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b="1" i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 – Imagine the Possibilities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0" y="1287463"/>
            <a:ext cx="8229600" cy="4918075"/>
          </a:xfrm>
        </p:spPr>
        <p:txBody>
          <a:bodyPr>
            <a:normAutofit fontScale="92500"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 algn="just">
              <a:buNone/>
            </a:pPr>
            <a:endParaRPr lang="en-GB" sz="3600" i="1" dirty="0"/>
          </a:p>
          <a:p>
            <a:pPr lvl="0" algn="just">
              <a:buSzPts val="1928"/>
              <a:buBlip>
                <a:blip r:embed="rId3"/>
              </a:buBlip>
            </a:pPr>
            <a:r>
              <a:rPr lang="en-GB" sz="3600" i="1" dirty="0"/>
              <a:t>What would happen if :</a:t>
            </a:r>
          </a:p>
          <a:p>
            <a:pPr lvl="1" algn="just" rtl="0" hangingPunct="0">
              <a:buSzPts val="1287"/>
              <a:buBlip>
                <a:blip r:embed="rId4"/>
              </a:buBlip>
            </a:pPr>
            <a:r>
              <a:rPr lang="en-GB" dirty="0"/>
              <a:t>Bart took the video game?</a:t>
            </a:r>
          </a:p>
          <a:p>
            <a:pPr lvl="1" algn="just" rtl="0" hangingPunct="0">
              <a:buSzPts val="1287"/>
              <a:buBlip>
                <a:blip r:embed="rId4"/>
              </a:buBlip>
            </a:pPr>
            <a:r>
              <a:rPr lang="en-GB" dirty="0"/>
              <a:t>Bart took it and got caught?</a:t>
            </a:r>
          </a:p>
          <a:p>
            <a:pPr lvl="1" algn="just" rtl="0" hangingPunct="0">
              <a:buSzPts val="1287"/>
              <a:buBlip>
                <a:blip r:embed="rId4"/>
              </a:buBlip>
            </a:pPr>
            <a:r>
              <a:rPr lang="en-GB" dirty="0"/>
              <a:t>Bart took it and didn't get caught?</a:t>
            </a:r>
          </a:p>
          <a:p>
            <a:pPr lvl="1" algn="just" rtl="0" hangingPunct="0">
              <a:buNone/>
            </a:pPr>
            <a:endParaRPr lang="en-GB" dirty="0"/>
          </a:p>
          <a:p>
            <a:pPr lvl="0" algn="just">
              <a:buSzPts val="1928"/>
              <a:buBlip>
                <a:blip r:embed="rId3"/>
              </a:buBlip>
            </a:pPr>
            <a:r>
              <a:rPr lang="en-GB" dirty="0"/>
              <a:t>Who would be affected by Bart's decision?</a:t>
            </a:r>
          </a:p>
          <a:p>
            <a:pPr lvl="0" algn="just">
              <a:buSzPts val="1928"/>
              <a:buBlip>
                <a:blip r:embed="rId3"/>
              </a:buBlip>
            </a:pPr>
            <a:r>
              <a:rPr lang="en-GB" dirty="0"/>
              <a:t> What would be the impact of Bart’s decision?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45367" y="2482050"/>
            <a:ext cx="1502135" cy="1744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23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b="1" i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S –Seek insight beyond your own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0" y="1628775"/>
            <a:ext cx="8228013" cy="4864100"/>
          </a:xfrm>
        </p:spPr>
        <p:txBody>
          <a:bodyPr>
            <a:normAutofit fontScale="92500"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 algn="just">
              <a:buSzPts val="1928"/>
              <a:buBlip>
                <a:blip r:embed="rId3"/>
              </a:buBlip>
            </a:pPr>
            <a:r>
              <a:rPr lang="en-GB" dirty="0"/>
              <a:t>Whom should Bart talk to?</a:t>
            </a:r>
          </a:p>
          <a:p>
            <a:pPr lvl="0" algn="just">
              <a:buSzPts val="1928"/>
              <a:buBlip>
                <a:blip r:embed="rId3"/>
              </a:buBlip>
            </a:pPr>
            <a:endParaRPr lang="en-GB" dirty="0"/>
          </a:p>
          <a:p>
            <a:pPr lvl="0" algn="just">
              <a:buSzPts val="1928"/>
              <a:buBlip>
                <a:blip r:embed="rId3"/>
              </a:buBlip>
            </a:pPr>
            <a:r>
              <a:rPr lang="en-GB" dirty="0"/>
              <a:t>What will he say?</a:t>
            </a:r>
          </a:p>
          <a:p>
            <a:pPr lvl="0" algn="just">
              <a:buSzPts val="1928"/>
              <a:buBlip>
                <a:blip r:embed="rId3"/>
              </a:buBlip>
            </a:pPr>
            <a:endParaRPr lang="en-GB" dirty="0"/>
          </a:p>
          <a:p>
            <a:pPr lvl="0" algn="just">
              <a:buSzPts val="1928"/>
              <a:buBlip>
                <a:blip r:embed="rId3"/>
              </a:buBlip>
            </a:pPr>
            <a:r>
              <a:rPr lang="en-GB" dirty="0"/>
              <a:t> What would his family, friends, community and </a:t>
            </a:r>
            <a:r>
              <a:rPr lang="en-GB" dirty="0" smtClean="0"/>
              <a:t>faith </a:t>
            </a:r>
            <a:r>
              <a:rPr lang="en-GB" dirty="0"/>
              <a:t>say?</a:t>
            </a:r>
          </a:p>
          <a:p>
            <a:pPr lvl="0" algn="just">
              <a:buSzPts val="1928"/>
              <a:buBlip>
                <a:blip r:embed="rId3"/>
              </a:buBlip>
            </a:pPr>
            <a:endParaRPr lang="en-GB" dirty="0"/>
          </a:p>
          <a:p>
            <a:pPr lvl="0" algn="just">
              <a:buSzPts val="1928"/>
              <a:buBlip>
                <a:blip r:embed="rId3"/>
              </a:buBlip>
            </a:pPr>
            <a:r>
              <a:rPr lang="en-GB" dirty="0"/>
              <a:t> Would they all say the same thing?</a:t>
            </a:r>
          </a:p>
          <a:p>
            <a:pPr lvl="0">
              <a:buSzPts val="1928"/>
              <a:buBlip>
                <a:blip r:embed="rId3"/>
              </a:buBlip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75987" y="5111063"/>
            <a:ext cx="1551118" cy="1551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9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b="1" i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 – Turn Inwards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0" y="1604963"/>
            <a:ext cx="8228013" cy="495141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 algn="just">
              <a:buSzPts val="1928"/>
              <a:buBlip>
                <a:blip r:embed="rId3"/>
              </a:buBlip>
            </a:pPr>
            <a:r>
              <a:rPr lang="en-GB"/>
              <a:t>Bart has to listen to his conscience.</a:t>
            </a:r>
          </a:p>
          <a:p>
            <a:pPr lvl="0" algn="just">
              <a:buSzPts val="1928"/>
              <a:buBlip>
                <a:blip r:embed="rId3"/>
              </a:buBlip>
            </a:pPr>
            <a:endParaRPr lang="en-GB"/>
          </a:p>
          <a:p>
            <a:pPr lvl="0" algn="just">
              <a:buSzPts val="1928"/>
              <a:buBlip>
                <a:blip r:embed="rId3"/>
              </a:buBlip>
            </a:pPr>
            <a:r>
              <a:rPr lang="en-GB"/>
              <a:t>Bart would not have been allowed into the shop if the shop had thought he could not have been trusted.</a:t>
            </a:r>
          </a:p>
          <a:p>
            <a:pPr lvl="0" algn="just">
              <a:buSzPts val="1928"/>
              <a:buBlip>
                <a:blip r:embed="rId3"/>
              </a:buBlip>
            </a:pPr>
            <a:r>
              <a:rPr lang="en-GB"/>
              <a:t>If he makes a quick decision, it could have devastating consequences and affect his reputation for a very long time.</a:t>
            </a:r>
          </a:p>
          <a:p>
            <a:pPr lvl="0">
              <a:buSzPts val="1928"/>
              <a:buBlip>
                <a:blip r:embed="rId3"/>
              </a:buBlip>
            </a:pPr>
            <a:endParaRPr lang="en-GB"/>
          </a:p>
          <a:p>
            <a:pPr lvl="0">
              <a:buSzPts val="1928"/>
              <a:buBlip>
                <a:blip r:embed="rId3"/>
              </a:buBlip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75987" y="120183"/>
            <a:ext cx="1381965" cy="1382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8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b="1" i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 – Expect God’s help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SzPts val="1928"/>
              <a:buBlip>
                <a:blip r:embed="rId3"/>
              </a:buBlip>
            </a:pPr>
            <a:r>
              <a:rPr lang="en-GB"/>
              <a:t>At this point, Bart needs take time out to pray for guidance.</a:t>
            </a:r>
          </a:p>
          <a:p>
            <a:pPr lvl="0">
              <a:buSzPts val="1928"/>
              <a:buBlip>
                <a:blip r:embed="rId3"/>
              </a:buBlip>
            </a:pPr>
            <a:endParaRPr lang="en-GB"/>
          </a:p>
          <a:p>
            <a:pPr lvl="0">
              <a:buSzPts val="1928"/>
              <a:buBlip>
                <a:blip r:embed="rId3"/>
              </a:buBlip>
            </a:pPr>
            <a:r>
              <a:rPr lang="en-GB"/>
              <a:t>Bart could examine scripture and other religious sources.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96334" y="4833465"/>
            <a:ext cx="2211405" cy="1658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6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b="1" i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N – Name your decision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915988" y="1436688"/>
            <a:ext cx="8228012" cy="5292725"/>
          </a:xfrm>
        </p:spPr>
        <p:txBody>
          <a:bodyPr>
            <a:normAutofit fontScale="92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SzPts val="1928"/>
              <a:buBlip>
                <a:blip r:embed="rId3"/>
              </a:buBlip>
            </a:pPr>
            <a:r>
              <a:rPr lang="en-GB" dirty="0"/>
              <a:t>This means coming to a clear decision after reflection</a:t>
            </a:r>
            <a:r>
              <a:rPr lang="en-GB" dirty="0" smtClean="0"/>
              <a:t>.</a:t>
            </a:r>
          </a:p>
          <a:p>
            <a:pPr marL="108000" lvl="0" indent="0">
              <a:buSzPts val="1928"/>
              <a:buNone/>
            </a:pPr>
            <a:endParaRPr lang="en-GB" sz="2400" dirty="0"/>
          </a:p>
          <a:p>
            <a:pPr lvl="0">
              <a:buSzPts val="1928"/>
              <a:buBlip>
                <a:blip r:embed="rId3"/>
              </a:buBlip>
            </a:pPr>
            <a:r>
              <a:rPr lang="en-GB" dirty="0"/>
              <a:t> It is important to complete each </a:t>
            </a:r>
            <a:r>
              <a:rPr lang="en-GB" dirty="0" smtClean="0"/>
              <a:t>stage </a:t>
            </a:r>
            <a:r>
              <a:rPr lang="en-GB" dirty="0"/>
              <a:t>in the process and be happy with your decision before acting on it.</a:t>
            </a:r>
          </a:p>
          <a:p>
            <a:pPr lvl="0">
              <a:buSzPts val="1928"/>
              <a:buBlip>
                <a:blip r:embed="rId3"/>
              </a:buBlip>
            </a:pPr>
            <a:endParaRPr lang="en-GB" sz="2400" dirty="0"/>
          </a:p>
          <a:p>
            <a:pPr lvl="0">
              <a:buSzPts val="1928"/>
              <a:buBlip>
                <a:blip r:embed="rId3"/>
              </a:buBlip>
            </a:pPr>
            <a:r>
              <a:rPr lang="en-GB" dirty="0"/>
              <a:t>At this stage, Bart must make a decision and be happy with it.</a:t>
            </a:r>
          </a:p>
          <a:p>
            <a:pPr lvl="0">
              <a:buSzPts val="1928"/>
              <a:buBlip>
                <a:blip r:embed="rId3"/>
              </a:buBlip>
            </a:pPr>
            <a:endParaRPr lang="en-GB" sz="2400" dirty="0"/>
          </a:p>
          <a:p>
            <a:pPr lvl="0">
              <a:buSzPts val="1928"/>
              <a:buBlip>
                <a:blip r:embed="rId3"/>
              </a:buBlip>
            </a:pPr>
            <a:r>
              <a:rPr lang="en-GB" dirty="0"/>
              <a:t>He must act on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706608" y="42456"/>
            <a:ext cx="1204974" cy="1375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6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Moral decision making...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Morality means....</a:t>
            </a:r>
          </a:p>
          <a:p>
            <a:endParaRPr lang="en-IE" dirty="0" smtClean="0"/>
          </a:p>
          <a:p>
            <a:pPr>
              <a:buNone/>
            </a:pPr>
            <a:endParaRPr lang="en-IE" dirty="0" smtClean="0"/>
          </a:p>
          <a:p>
            <a:r>
              <a:rPr lang="en-IE" dirty="0" smtClean="0"/>
              <a:t>Value</a:t>
            </a:r>
          </a:p>
          <a:p>
            <a:r>
              <a:rPr lang="en-IE" dirty="0" smtClean="0"/>
              <a:t>Quality of human acts</a:t>
            </a:r>
          </a:p>
          <a:p>
            <a:r>
              <a:rPr lang="en-IE" dirty="0" smtClean="0"/>
              <a:t>A guide</a:t>
            </a:r>
          </a:p>
          <a:p>
            <a:r>
              <a:rPr lang="en-IE" dirty="0" smtClean="0"/>
              <a:t>Right </a:t>
            </a:r>
            <a:r>
              <a:rPr lang="en-IE" dirty="0" err="1" smtClean="0"/>
              <a:t>vs</a:t>
            </a:r>
            <a:r>
              <a:rPr lang="en-IE" dirty="0" smtClean="0"/>
              <a:t> Wrong</a:t>
            </a:r>
          </a:p>
        </p:txBody>
      </p:sp>
    </p:spTree>
    <p:extLst>
      <p:ext uri="{BB962C8B-B14F-4D97-AF65-F5344CB8AC3E}">
        <p14:creationId xmlns:p14="http://schemas.microsoft.com/office/powerpoint/2010/main" val="38662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Conscience</a:t>
            </a:r>
            <a:endParaRPr lang="en-IE" dirty="0"/>
          </a:p>
        </p:txBody>
      </p:sp>
      <p:pic>
        <p:nvPicPr>
          <p:cNvPr id="4" name="il_fi" descr="http://www.google.ie/url?source=imglanding&amp;ct=img&amp;q=http://faithreflected.files.wordpress.com/2011/03/conscience.jpg&amp;sa=X&amp;ei=Ntu7UPLfJMWzhAfUz4CYAw&amp;ved=0CAkQ8wc&amp;usg=AFQjCNFuBEtaax1AwUdl__pm2vDhV-HEUw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69668" y="1600200"/>
            <a:ext cx="64046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9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Conscience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1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Fun time</a:t>
            </a:r>
            <a:r>
              <a:rPr lang="en-IE" dirty="0" smtClean="0">
                <a:sym typeface="Wingdings" pitchFamily="2" charset="2"/>
              </a:rPr>
              <a:t>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QUICK FIRE QUIZ...</a:t>
            </a:r>
          </a:p>
          <a:p>
            <a:r>
              <a:rPr lang="en-IE" dirty="0" smtClean="0"/>
              <a:t>ANSWER IMMEDIATELY!!!!!!!!!!!!!!!!!!!!!</a:t>
            </a:r>
          </a:p>
          <a:p>
            <a:endParaRPr lang="en-IE" dirty="0" smtClean="0"/>
          </a:p>
          <a:p>
            <a:r>
              <a:rPr lang="en-IE" dirty="0" smtClean="0"/>
              <a:t>Can you see how some decisions are made immediately as they do not have a major influence or effect on one’s life.</a:t>
            </a:r>
          </a:p>
          <a:p>
            <a:endParaRPr lang="en-IE" dirty="0" smtClean="0"/>
          </a:p>
          <a:p>
            <a:r>
              <a:rPr lang="en-IE" dirty="0" smtClean="0"/>
              <a:t>Others require greater consideration.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35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Moral Decision Making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i="1" dirty="0" smtClean="0"/>
              <a:t>Moral decision making refers to the decisions which require greater examination and searching than others, in order to discover what is right and good, and what is true- in accordance to a person’s moral vision and outlook on life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8472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Moral vision...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E" dirty="0" smtClean="0"/>
              <a:t>To have a moral vision is to have a certain outlook on life, yet it is somewhat more than that. It is a way of seeing what is right and wrong, what is fair and unfair,.   This outlook has a powerful influence on the choices we make.   It is the background to all our moral decisions and actions.   </a:t>
            </a:r>
          </a:p>
          <a:p>
            <a:pPr lvl="0"/>
            <a:r>
              <a:rPr lang="en-IE" dirty="0" smtClean="0"/>
              <a:t>Having a moral vision shapes the way we behave morally.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63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Content Placeholder 4" descr="http://letsgist.com/wp-content/uploads/2012/04/cityvsmanchester2008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355975" cy="337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static.igossip.com/photos_2/august_2011/TeamJacobEdwar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99992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2.bp.blogspot.com/_YxJYvCDESpI/TEdcYnNDoNI/AAAAAAAAA0Q/S-I7AOgJXUg/s1600/No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08" y="116632"/>
            <a:ext cx="464400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blogs.saschina.org/andrew01pd2018/files/2010/12/cat-vs-dog-youdopia-fnord-humor-lo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332099" cy="32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5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sz="4900" dirty="0" smtClean="0"/>
              <a:t>L.I.S.T.E.N.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79475" y="5157788"/>
            <a:ext cx="7364413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</a:rPr>
              <a:t>L</a:t>
            </a:r>
            <a:endParaRPr lang="en-US" sz="2000" b="1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43075" y="4700588"/>
            <a:ext cx="6500813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</a:rPr>
              <a:t>I</a:t>
            </a:r>
            <a:endParaRPr lang="en-US" sz="2000" b="1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71775" y="4267200"/>
            <a:ext cx="5472113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</a:rPr>
              <a:t>S</a:t>
            </a:r>
            <a:endParaRPr lang="en-US" sz="2000" b="1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706813" y="3860800"/>
            <a:ext cx="4537075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643438" y="3429000"/>
            <a:ext cx="360045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</a:rPr>
              <a:t>E</a:t>
            </a:r>
            <a:endParaRPr lang="en-US" sz="2000" b="1" dirty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508625" y="2971800"/>
            <a:ext cx="2735263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b="1" dirty="0" smtClean="0">
                <a:solidFill>
                  <a:srgbClr val="FF0000"/>
                </a:solidFill>
              </a:rPr>
              <a:t>N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518913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ook</a:t>
            </a:r>
            <a:r>
              <a:rPr lang="en-IE" sz="2000" b="1" dirty="0" smtClean="0"/>
              <a:t> for the facts</a:t>
            </a:r>
            <a:endParaRPr lang="en-IE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10899" y="4716717"/>
            <a:ext cx="3672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magine</a:t>
            </a:r>
            <a:r>
              <a:rPr lang="en-IE" sz="2000" b="1" dirty="0" smtClean="0"/>
              <a:t> the possibilities</a:t>
            </a:r>
            <a:endParaRPr lang="en-IE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432503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eek insight beyond your own</a:t>
            </a:r>
            <a:endParaRPr lang="en-IE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0" y="393305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urn inwards</a:t>
            </a:r>
            <a:endParaRPr lang="en-IE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346093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xpect</a:t>
            </a:r>
            <a:r>
              <a:rPr lang="en-IE" sz="2000" b="1" dirty="0" smtClean="0"/>
              <a:t> God’s help</a:t>
            </a:r>
            <a:endParaRPr lang="en-IE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24128" y="302889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ame</a:t>
            </a:r>
            <a:r>
              <a:rPr lang="en-IE" sz="2000" b="1" dirty="0" smtClean="0"/>
              <a:t> your  decision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37287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484</Words>
  <Application>Microsoft Office PowerPoint</Application>
  <PresentationFormat>On-screen Show (4:3)</PresentationFormat>
  <Paragraphs>85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Moral Decision-Making</vt:lpstr>
      <vt:lpstr>Moral decision making...</vt:lpstr>
      <vt:lpstr>Conscience</vt:lpstr>
      <vt:lpstr>Conscience</vt:lpstr>
      <vt:lpstr>Fun time</vt:lpstr>
      <vt:lpstr>Moral Decision Making</vt:lpstr>
      <vt:lpstr>Moral vision...</vt:lpstr>
      <vt:lpstr>PowerPoint Presentation</vt:lpstr>
      <vt:lpstr> L.I.S.T.E.N. </vt:lpstr>
      <vt:lpstr>Moral Decision Making in 'The Simpsons'</vt:lpstr>
      <vt:lpstr>L – Look for the facts</vt:lpstr>
      <vt:lpstr>I – Imagine the Possibilities</vt:lpstr>
      <vt:lpstr>S –Seek insight beyond your own</vt:lpstr>
      <vt:lpstr>T – Turn Inwards</vt:lpstr>
      <vt:lpstr>E – Expect God’s help</vt:lpstr>
      <vt:lpstr>N – Name your decision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</dc:creator>
  <cp:lastModifiedBy>marie</cp:lastModifiedBy>
  <cp:revision>11</cp:revision>
  <dcterms:created xsi:type="dcterms:W3CDTF">2012-11-28T20:24:49Z</dcterms:created>
  <dcterms:modified xsi:type="dcterms:W3CDTF">2012-12-03T13:38:02Z</dcterms:modified>
</cp:coreProperties>
</file>