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9"/>
  </p:notesMasterIdLst>
  <p:sldIdLst>
    <p:sldId id="264" r:id="rId2"/>
    <p:sldId id="265" r:id="rId3"/>
    <p:sldId id="266" r:id="rId4"/>
    <p:sldId id="273" r:id="rId5"/>
    <p:sldId id="275" r:id="rId6"/>
    <p:sldId id="267" r:id="rId7"/>
    <p:sldId id="268" r:id="rId8"/>
    <p:sldId id="269" r:id="rId9"/>
    <p:sldId id="282" r:id="rId10"/>
    <p:sldId id="270" r:id="rId11"/>
    <p:sldId id="276" r:id="rId12"/>
    <p:sldId id="278" r:id="rId13"/>
    <p:sldId id="271" r:id="rId14"/>
    <p:sldId id="272" r:id="rId15"/>
    <p:sldId id="279" r:id="rId16"/>
    <p:sldId id="280" r:id="rId17"/>
    <p:sldId id="28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B4A30-87D2-4F3F-A14B-C5A024F0BF92}" type="datetimeFigureOut">
              <a:rPr lang="en-IE" smtClean="0"/>
              <a:t>23/04/2013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6AC34-E3B8-4AA4-9F63-03F2C7DC09F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8976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B541B9-0BCC-4D25-98AA-0B3A09E5FD30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Types of Camps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Concentration camps</a:t>
            </a:r>
          </a:p>
          <a:p>
            <a:pPr lvl="1" eaLnBrk="1" hangingPunct="1">
              <a:buFontTx/>
              <a:buChar char="-"/>
            </a:pPr>
            <a:r>
              <a:rPr lang="en-US" dirty="0" smtClean="0"/>
              <a:t>Forced labor</a:t>
            </a:r>
          </a:p>
          <a:p>
            <a:pPr lvl="1" eaLnBrk="1" hangingPunct="1">
              <a:buFontTx/>
              <a:buChar char="-"/>
            </a:pPr>
            <a:r>
              <a:rPr lang="en-US" dirty="0" smtClean="0"/>
              <a:t>Life in the camp was terrible</a:t>
            </a:r>
          </a:p>
          <a:p>
            <a:pPr lvl="2" eaLnBrk="1" hangingPunct="1">
              <a:buFontTx/>
              <a:buChar char="-"/>
            </a:pPr>
            <a:r>
              <a:rPr lang="en-US" dirty="0" smtClean="0"/>
              <a:t>There was overcrowding</a:t>
            </a:r>
          </a:p>
          <a:p>
            <a:pPr lvl="2" eaLnBrk="1" hangingPunct="1">
              <a:buFontTx/>
              <a:buChar char="-"/>
            </a:pPr>
            <a:r>
              <a:rPr lang="en-US" dirty="0" smtClean="0"/>
              <a:t>Low food rations</a:t>
            </a:r>
          </a:p>
          <a:p>
            <a:pPr lvl="2" eaLnBrk="1" hangingPunct="1">
              <a:buFontTx/>
              <a:buChar char="-"/>
            </a:pPr>
            <a:r>
              <a:rPr lang="en-US" dirty="0" smtClean="0"/>
              <a:t>Prisoners underwent interrogations to discover and information</a:t>
            </a:r>
          </a:p>
          <a:p>
            <a:pPr lvl="2" eaLnBrk="1" hangingPunct="1">
              <a:buFontTx/>
              <a:buChar char="-"/>
            </a:pPr>
            <a:r>
              <a:rPr lang="en-US" dirty="0" smtClean="0"/>
              <a:t>Cruel medical experiments conducted</a:t>
            </a:r>
          </a:p>
          <a:p>
            <a:pPr lvl="2" eaLnBrk="1" hangingPunct="1"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http://www.telegraph.co.uk/history/world-war-two/8940001/Germany-to-give-Holocaust-victims-pensions.html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6A3CF-FB24-4A1A-8F6D-1C2E260BF87A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99681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http://www.ushmm.org/wlc/en/media_oi.php?ModuleId=10005145&amp;MediaId=1080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6AC34-E3B8-4AA4-9F63-03F2C7DC09FA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1054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6A3CF-FB24-4A1A-8F6D-1C2E260BF87A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96751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httwww.ushmm.org/museum/exhibit/focus/</a:t>
            </a:r>
            <a:r>
              <a:rPr lang="en-IE" dirty="0" err="1" smtClean="0"/>
              <a:t>ihrd</a:t>
            </a:r>
            <a:r>
              <a:rPr lang="en-IE" dirty="0" smtClean="0"/>
              <a:t>/video/p://</a:t>
            </a:r>
            <a:br>
              <a:rPr lang="en-IE" dirty="0" smtClean="0"/>
            </a:br>
            <a:r>
              <a:rPr lang="en-IE" dirty="0" smtClean="0"/>
              <a:t>http://www.ushmm.org/wlc/en/media_oi.php?ModuleId=10005131&amp;MediaId=1100</a:t>
            </a:r>
            <a:br>
              <a:rPr lang="en-IE" dirty="0" smtClean="0"/>
            </a:b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6A3CF-FB24-4A1A-8F6D-1C2E260BF87A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86398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http://www.rte.ie/player/ie/show/10104861/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6A3CF-FB24-4A1A-8F6D-1C2E260BF87A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93082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25C8-6FD5-4F1B-B3B5-A13AE728FDE2}" type="datetimeFigureOut">
              <a:rPr lang="en-IE" smtClean="0"/>
              <a:t>23/04/2013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0802-27AB-49BE-8C9F-FE16F1DCBB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28549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25C8-6FD5-4F1B-B3B5-A13AE728FDE2}" type="datetimeFigureOut">
              <a:rPr lang="en-IE" smtClean="0"/>
              <a:t>23/04/2013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0802-27AB-49BE-8C9F-FE16F1DCBB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49954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25C8-6FD5-4F1B-B3B5-A13AE728FDE2}" type="datetimeFigureOut">
              <a:rPr lang="en-IE" smtClean="0"/>
              <a:t>23/04/2013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0802-27AB-49BE-8C9F-FE16F1DCBB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27131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DDE29-D128-4A5F-9A19-F2C093E11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38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B5CFC-686A-4EB6-8D86-E8F300911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49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DE615-1572-4AAC-9A02-3788708AB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87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96DA6-BADF-401B-85F6-06EF29DCC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1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25C8-6FD5-4F1B-B3B5-A13AE728FDE2}" type="datetimeFigureOut">
              <a:rPr lang="en-IE" smtClean="0"/>
              <a:t>23/04/2013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0802-27AB-49BE-8C9F-FE16F1DCBB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7617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25C8-6FD5-4F1B-B3B5-A13AE728FDE2}" type="datetimeFigureOut">
              <a:rPr lang="en-IE" smtClean="0"/>
              <a:t>23/04/2013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0802-27AB-49BE-8C9F-FE16F1DCBB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18396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25C8-6FD5-4F1B-B3B5-A13AE728FDE2}" type="datetimeFigureOut">
              <a:rPr lang="en-IE" smtClean="0"/>
              <a:t>23/04/2013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0802-27AB-49BE-8C9F-FE16F1DCBB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49596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25C8-6FD5-4F1B-B3B5-A13AE728FDE2}" type="datetimeFigureOut">
              <a:rPr lang="en-IE" smtClean="0"/>
              <a:t>23/04/2013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0802-27AB-49BE-8C9F-FE16F1DCBB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768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25C8-6FD5-4F1B-B3B5-A13AE728FDE2}" type="datetimeFigureOut">
              <a:rPr lang="en-IE" smtClean="0"/>
              <a:t>23/04/2013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0802-27AB-49BE-8C9F-FE16F1DCBB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4289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25C8-6FD5-4F1B-B3B5-A13AE728FDE2}" type="datetimeFigureOut">
              <a:rPr lang="en-IE" smtClean="0"/>
              <a:t>23/04/2013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0802-27AB-49BE-8C9F-FE16F1DCBB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49121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25C8-6FD5-4F1B-B3B5-A13AE728FDE2}" type="datetimeFigureOut">
              <a:rPr lang="en-IE" smtClean="0"/>
              <a:t>23/04/2013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0802-27AB-49BE-8C9F-FE16F1DCBB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1471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25C8-6FD5-4F1B-B3B5-A13AE728FDE2}" type="datetimeFigureOut">
              <a:rPr lang="en-IE" smtClean="0"/>
              <a:t>23/04/2013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0802-27AB-49BE-8C9F-FE16F1DCBB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891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B25C8-6FD5-4F1B-B3B5-A13AE728FDE2}" type="datetimeFigureOut">
              <a:rPr lang="en-IE" smtClean="0"/>
              <a:t>23/04/2013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0802-27AB-49BE-8C9F-FE16F1DCBB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527598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pbs.org/auschwitz/maps/" TargetMode="External"/><Relationship Id="rId5" Type="http://schemas.openxmlformats.org/officeDocument/2006/relationships/hyperlink" Target="http://www.pbs.org/wgbh/pages/frontline/camp/view/" TargetMode="Externa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historyplace.com/worldwar2/holocaust/h-zyklon.htm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ushmm.org/wlc/media_oi.php?lang=en&amp;ModuleId=10005145&amp;MediaId=108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hmm.org/museum/exhibit/focus/auschwitz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hmm.org/wlc/media_da.php?lang=en&amp;ModuleId=10005175&amp;MediaId=10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8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05200" y="5791200"/>
            <a:ext cx="5638800" cy="1066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</p:txBody>
      </p:sp>
      <p:sp>
        <p:nvSpPr>
          <p:cNvPr id="2052" name="WordArt 6" descr="fire"/>
          <p:cNvSpPr>
            <a:spLocks noChangeArrowheads="1" noChangeShapeType="1" noTextEdit="1"/>
          </p:cNvSpPr>
          <p:nvPr/>
        </p:nvSpPr>
        <p:spPr bwMode="auto">
          <a:xfrm>
            <a:off x="2133600" y="2209800"/>
            <a:ext cx="5257800" cy="2286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3600" kern="10"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The Holocaust</a:t>
            </a:r>
          </a:p>
        </p:txBody>
      </p:sp>
    </p:spTree>
    <p:extLst>
      <p:ext uri="{BB962C8B-B14F-4D97-AF65-F5344CB8AC3E}">
        <p14:creationId xmlns:p14="http://schemas.microsoft.com/office/powerpoint/2010/main" val="3433533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Concentration Camps</a:t>
            </a:r>
          </a:p>
        </p:txBody>
      </p:sp>
      <p:pic>
        <p:nvPicPr>
          <p:cNvPr id="14339" name="Picture 10" descr="camp pic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95400"/>
            <a:ext cx="3657600" cy="2925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9" descr="Camp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4267200"/>
            <a:ext cx="3048000" cy="200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1" name="Rectangle 11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1905000"/>
            <a:ext cx="40386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Types of Camps</a:t>
            </a:r>
          </a:p>
          <a:p>
            <a:pPr lvl="1" eaLnBrk="1" hangingPunct="1"/>
            <a:r>
              <a:rPr lang="en-US" sz="2400" smtClean="0"/>
              <a:t>Concentration/Labor</a:t>
            </a:r>
          </a:p>
          <a:p>
            <a:pPr lvl="1" eaLnBrk="1" hangingPunct="1"/>
            <a:r>
              <a:rPr lang="en-US" sz="2400" smtClean="0"/>
              <a:t>Extermination/Death</a:t>
            </a:r>
          </a:p>
          <a:p>
            <a:pPr eaLnBrk="1" hangingPunct="1"/>
            <a:r>
              <a:rPr lang="en-US" sz="2800" smtClean="0"/>
              <a:t>Major Camps</a:t>
            </a:r>
          </a:p>
          <a:p>
            <a:pPr lvl="1" eaLnBrk="1" hangingPunct="1"/>
            <a:r>
              <a:rPr lang="en-US" sz="2400" smtClean="0">
                <a:hlinkClick r:id="rId5"/>
              </a:rPr>
              <a:t>Dauchau-Buchenwald</a:t>
            </a:r>
            <a:endParaRPr lang="en-US" sz="2400" smtClean="0"/>
          </a:p>
          <a:p>
            <a:pPr lvl="1" eaLnBrk="1" hangingPunct="1"/>
            <a:r>
              <a:rPr lang="en-US" sz="2400" smtClean="0">
                <a:hlinkClick r:id="rId6"/>
              </a:rPr>
              <a:t>Auschwitz</a:t>
            </a:r>
            <a:endParaRPr lang="en-US" sz="2400" smtClean="0"/>
          </a:p>
          <a:p>
            <a:pPr lvl="1" eaLnBrk="1" hangingPunct="1"/>
            <a:r>
              <a:rPr lang="en-US" sz="2400" smtClean="0"/>
              <a:t>Treblinkia</a:t>
            </a:r>
          </a:p>
          <a:p>
            <a:pPr lvl="1" eaLnBrk="1" hangingPunct="1"/>
            <a:r>
              <a:rPr lang="en-US" sz="2400" smtClean="0"/>
              <a:t>Bikenau </a:t>
            </a:r>
          </a:p>
          <a:p>
            <a:pPr lvl="1" eaLnBrk="1" hangingPunct="1"/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1635346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 descr="C:\Users\marie\Documents\SCHOOL PLACEMENT\SOW and LP - Judaism 5 lessons\Lesson 4\holocaust concentration camp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arie\Documents\SCHOOL PLACEMENT\SOW and LP - Judaism 5 lessons\Lesson 4\holocaust - high walls and barbed wi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33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pic>
        <p:nvPicPr>
          <p:cNvPr id="1026" name="Picture 2" descr="C:\Users\marie\Documents\SCHOOL PLACEMENT\SOW and LP - Judaism 5 lessons\Lesson 4\Holocaust_1758146b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90"/>
            <a:ext cx="4788024" cy="683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arie\Documents\SCHOOL PLACEMENT\SOW and LP - Judaism 5 lessons\Lesson 4\article-2256774-16BDF504000005DC-897_634x4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590"/>
            <a:ext cx="4355976" cy="671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09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Gas Chambers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Many victims did not know of their death</a:t>
            </a:r>
          </a:p>
          <a:p>
            <a:pPr lvl="1" eaLnBrk="1" hangingPunct="1"/>
            <a:r>
              <a:rPr lang="en-US" sz="2400" smtClean="0"/>
              <a:t>Gas Chambers were referred to as Baths/Showers </a:t>
            </a:r>
          </a:p>
          <a:p>
            <a:pPr eaLnBrk="1" hangingPunct="1"/>
            <a:r>
              <a:rPr lang="en-US" sz="2800" smtClean="0">
                <a:hlinkClick r:id="rId2"/>
              </a:rPr>
              <a:t>Zyklon B </a:t>
            </a:r>
            <a:r>
              <a:rPr lang="en-US" sz="2800" smtClean="0"/>
              <a:t>– was used as a poison</a:t>
            </a:r>
          </a:p>
          <a:p>
            <a:pPr eaLnBrk="1" hangingPunct="1"/>
            <a:r>
              <a:rPr lang="en-US" sz="2800" smtClean="0"/>
              <a:t>Millions of people came to their deaths.</a:t>
            </a:r>
          </a:p>
          <a:p>
            <a:pPr eaLnBrk="1" hangingPunct="1"/>
            <a:endParaRPr lang="en-US" sz="2800" smtClean="0"/>
          </a:p>
          <a:p>
            <a:pPr lvl="1" eaLnBrk="1" hangingPunct="1"/>
            <a:endParaRPr lang="en-US" sz="2400" smtClean="0"/>
          </a:p>
        </p:txBody>
      </p:sp>
      <p:pic>
        <p:nvPicPr>
          <p:cNvPr id="16389" name="Picture 9" descr="850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219200"/>
            <a:ext cx="3246438" cy="2436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0" name="Picture 10" descr="85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3810000"/>
            <a:ext cx="3328988" cy="2365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44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Crematoriums</a:t>
            </a:r>
          </a:p>
        </p:txBody>
      </p:sp>
      <p:pic>
        <p:nvPicPr>
          <p:cNvPr id="17413" name="Picture 8" descr="Camp oven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24000"/>
            <a:ext cx="4038600" cy="284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2332038"/>
            <a:ext cx="4038600" cy="4525962"/>
          </a:xfrm>
        </p:spPr>
        <p:txBody>
          <a:bodyPr/>
          <a:lstStyle/>
          <a:p>
            <a:pPr eaLnBrk="1" hangingPunct="1"/>
            <a:r>
              <a:rPr lang="en-US" sz="2800" smtClean="0"/>
              <a:t>Prisoners were forced to staff the crematoriums. </a:t>
            </a:r>
          </a:p>
          <a:p>
            <a:pPr eaLnBrk="1" hangingPunct="1"/>
            <a:r>
              <a:rPr lang="en-US" sz="2800" smtClean="0"/>
              <a:t>Their job was to remove all valuables from the victims. </a:t>
            </a:r>
          </a:p>
          <a:p>
            <a:pPr eaLnBrk="1" hangingPunct="1"/>
            <a:endParaRPr lang="en-US" sz="2800" smtClean="0"/>
          </a:p>
        </p:txBody>
      </p: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1066800" y="5029200"/>
            <a:ext cx="2738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hlinkClick r:id="rId4"/>
              </a:rPr>
              <a:t>Click here</a:t>
            </a:r>
            <a:r>
              <a:rPr lang="en-US" sz="2000" dirty="0"/>
              <a:t> to watch a </a:t>
            </a:r>
          </a:p>
          <a:p>
            <a:pPr eaLnBrk="1" hangingPunct="1"/>
            <a:r>
              <a:rPr lang="en-US" sz="2000" dirty="0"/>
              <a:t>Survivors Testimony…</a:t>
            </a:r>
          </a:p>
        </p:txBody>
      </p:sp>
    </p:spTree>
    <p:extLst>
      <p:ext uri="{BB962C8B-B14F-4D97-AF65-F5344CB8AC3E}">
        <p14:creationId xmlns:p14="http://schemas.microsoft.com/office/powerpoint/2010/main" val="194885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/>
              <a:t>Questions on video!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E" dirty="0" smtClean="0"/>
              <a:t>What does the word Holocaust mean? </a:t>
            </a:r>
          </a:p>
          <a:p>
            <a:r>
              <a:rPr lang="en-IE" dirty="0" smtClean="0"/>
              <a:t>Why did the director decide to do this documentary? </a:t>
            </a:r>
          </a:p>
          <a:p>
            <a:r>
              <a:rPr lang="en-IE" dirty="0" smtClean="0"/>
              <a:t>Where was Joe Engel born? What year did he go to Auschwitz? </a:t>
            </a:r>
          </a:p>
          <a:p>
            <a:r>
              <a:rPr lang="en-IE" dirty="0" smtClean="0"/>
              <a:t>What happened to </a:t>
            </a:r>
            <a:r>
              <a:rPr lang="en-IE" dirty="0" err="1" smtClean="0"/>
              <a:t>Pincus</a:t>
            </a:r>
            <a:r>
              <a:rPr lang="en-IE" dirty="0" smtClean="0"/>
              <a:t> </a:t>
            </a:r>
            <a:r>
              <a:rPr lang="en-IE" dirty="0" err="1" smtClean="0"/>
              <a:t>Kolender’s</a:t>
            </a:r>
            <a:r>
              <a:rPr lang="en-IE" dirty="0" smtClean="0"/>
              <a:t> mother?</a:t>
            </a:r>
          </a:p>
          <a:p>
            <a:r>
              <a:rPr lang="en-IE" dirty="0" smtClean="0"/>
              <a:t>Do you know why he has a number tattooed on his arm?</a:t>
            </a:r>
          </a:p>
          <a:p>
            <a:endParaRPr lang="en-IE" dirty="0"/>
          </a:p>
        </p:txBody>
      </p:sp>
      <p:pic>
        <p:nvPicPr>
          <p:cNvPr id="4098" name="Picture 2" descr="C:\Users\marie\Documents\SCHOOL PLACEMENT\SOW and LP - Judaism 5 lessons\Lesson 4\pincus kolender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942786"/>
            <a:ext cx="4038600" cy="384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4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916832"/>
            <a:ext cx="8075240" cy="4781128"/>
          </a:xfrm>
        </p:spPr>
        <p:txBody>
          <a:bodyPr>
            <a:normAutofit/>
          </a:bodyPr>
          <a:lstStyle/>
          <a:p>
            <a:r>
              <a:rPr lang="en-IE" dirty="0"/>
              <a:t>The UN General Assembly designated January 27—the anniversary of the </a:t>
            </a:r>
            <a:r>
              <a:rPr lang="en-IE" dirty="0">
                <a:hlinkClick r:id="rId3"/>
              </a:rPr>
              <a:t>liberation of Auschwitz-</a:t>
            </a:r>
            <a:r>
              <a:rPr lang="en-IE" dirty="0" err="1">
                <a:hlinkClick r:id="rId3"/>
              </a:rPr>
              <a:t>Birkenau</a:t>
            </a:r>
            <a:r>
              <a:rPr lang="en-IE" dirty="0"/>
              <a:t>—as International Holocaust Remembrance Day. On this annual day of commemoration, every member state of the UN has an obligation to </a:t>
            </a:r>
            <a:r>
              <a:rPr lang="en-IE" dirty="0" err="1"/>
              <a:t>honor</a:t>
            </a:r>
            <a:r>
              <a:rPr lang="en-IE" dirty="0"/>
              <a:t> the victims of the Nazi era and to develop educational programs to help prevent future genocides. This year’s theme is </a:t>
            </a:r>
            <a:r>
              <a:rPr lang="en-IE" b="1" dirty="0"/>
              <a:t>Rescue during the Holocaust: The Courage to Care</a:t>
            </a:r>
            <a:r>
              <a:rPr lang="en-IE" dirty="0"/>
              <a:t>.</a:t>
            </a:r>
          </a:p>
        </p:txBody>
      </p:sp>
      <p:pic>
        <p:nvPicPr>
          <p:cNvPr id="5122" name="Picture 2" descr="C:\Users\marie\Documents\SCHOOL PLACEMENT\SOW and LP - Judaism 5 lessons\Lesson 4\internation holocaus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2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/>
              <a:t>Memorials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b="1" dirty="0"/>
              <a:t>T</a:t>
            </a:r>
            <a:r>
              <a:rPr lang="en-IE" b="1" dirty="0" smtClean="0"/>
              <a:t>he </a:t>
            </a:r>
            <a:r>
              <a:rPr lang="en-IE" b="1" dirty="0"/>
              <a:t>only public Holocaust memorial in Ireland</a:t>
            </a:r>
            <a:r>
              <a:rPr lang="en-IE" b="1" dirty="0" smtClean="0"/>
              <a:t>, is </a:t>
            </a:r>
            <a:r>
              <a:rPr lang="en-IE" b="1" dirty="0"/>
              <a:t>in the Garden of Europe in </a:t>
            </a:r>
            <a:r>
              <a:rPr lang="en-IE" b="1" dirty="0" err="1"/>
              <a:t>Listowel</a:t>
            </a:r>
            <a:r>
              <a:rPr lang="en-IE" b="1" dirty="0"/>
              <a:t>, County Kerry</a:t>
            </a:r>
            <a:r>
              <a:rPr lang="en-IE" b="1" dirty="0" smtClean="0"/>
              <a:t>.</a:t>
            </a:r>
          </a:p>
          <a:p>
            <a:endParaRPr lang="en-IE" b="1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2050" name="Picture 2" descr="C:\Users\marie\Pictures\garden01080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29000"/>
            <a:ext cx="7488832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30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Elements Leading to the Holocaust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00808"/>
            <a:ext cx="8229600" cy="4525962"/>
          </a:xfrm>
        </p:spPr>
        <p:txBody>
          <a:bodyPr/>
          <a:lstStyle/>
          <a:p>
            <a:pPr eaLnBrk="1" hangingPunct="1"/>
            <a:r>
              <a:rPr lang="en-US" dirty="0" smtClean="0"/>
              <a:t>History of </a:t>
            </a:r>
            <a:r>
              <a:rPr lang="en-US" dirty="0" smtClean="0">
                <a:hlinkClick r:id="rId2" action="ppaction://hlinksldjump"/>
              </a:rPr>
              <a:t>Anti-Semitism</a:t>
            </a:r>
            <a:endParaRPr lang="en-US" dirty="0" smtClean="0"/>
          </a:p>
          <a:p>
            <a:r>
              <a:rPr lang="en-US" dirty="0">
                <a:hlinkClick r:id="rId3" action="ppaction://hlinksldjump"/>
              </a:rPr>
              <a:t>Totalitarianism</a:t>
            </a:r>
            <a:r>
              <a:rPr lang="en-US" dirty="0"/>
              <a:t> combined with </a:t>
            </a:r>
            <a:r>
              <a:rPr lang="en-US" dirty="0" smtClean="0">
                <a:hlinkClick r:id="rId4" action="ppaction://hlinksldjump"/>
              </a:rPr>
              <a:t>Nationalism</a:t>
            </a:r>
            <a:endParaRPr lang="en-US" dirty="0" smtClean="0"/>
          </a:p>
          <a:p>
            <a:pPr eaLnBrk="1" hangingPunct="1"/>
            <a:r>
              <a:rPr lang="en-US" dirty="0" smtClean="0"/>
              <a:t>Defeat in World War I</a:t>
            </a:r>
          </a:p>
          <a:p>
            <a:pPr eaLnBrk="1" hangingPunct="1"/>
            <a:r>
              <a:rPr lang="en-US" dirty="0" smtClean="0"/>
              <a:t>Hitler’s belief in the </a:t>
            </a:r>
            <a:r>
              <a:rPr lang="en-US" dirty="0" smtClean="0">
                <a:hlinkClick r:id="rId5" action="ppaction://hlinksldjump"/>
              </a:rPr>
              <a:t>Master Race</a:t>
            </a:r>
            <a:endParaRPr lang="en-US" dirty="0" smtClean="0"/>
          </a:p>
          <a:p>
            <a:pPr eaLnBrk="1" hangingPunct="1"/>
            <a:r>
              <a:rPr lang="en-US" dirty="0" smtClean="0"/>
              <a:t>The </a:t>
            </a:r>
            <a:r>
              <a:rPr lang="en-US" dirty="0" smtClean="0">
                <a:hlinkClick r:id="rId6" action="ppaction://hlinksldjump"/>
              </a:rPr>
              <a:t>Final Solution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7746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Anti-Semitism</a:t>
            </a:r>
          </a:p>
        </p:txBody>
      </p:sp>
      <p:pic>
        <p:nvPicPr>
          <p:cNvPr id="9220" name="Picture 6" descr="Young Jewish Bo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219200"/>
            <a:ext cx="3657600" cy="2689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8" descr="1998gunv">
            <a:hlinkClick r:id="rId3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40" y="4785487"/>
            <a:ext cx="731520" cy="49377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5181600" y="1600200"/>
            <a:ext cx="3429000" cy="4953000"/>
          </a:xfrm>
        </p:spPr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Hostility toward or discrimination against Jews as a religious, ethnic, or racial group. </a:t>
            </a:r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974725" y="1712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66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b="1" dirty="0" smtClean="0"/>
              <a:t>Laws affecting Jews in  Germany under National Socialism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IE" dirty="0"/>
              <a:t>Following the National Socialists rise to power in 1933, anti-Jewish laws and practices became common in the Reich. </a:t>
            </a:r>
            <a:r>
              <a:rPr lang="en-IE" dirty="0" smtClean="0"/>
              <a:t>Such laws included: </a:t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- Jews were subject to curfew. </a:t>
            </a:r>
            <a:br>
              <a:rPr lang="en-IE" dirty="0" smtClean="0"/>
            </a:br>
            <a:r>
              <a:rPr lang="en-IE" dirty="0" smtClean="0"/>
              <a:t>- Jews were forbidden to buy newspapers </a:t>
            </a:r>
            <a:br>
              <a:rPr lang="en-IE" dirty="0" smtClean="0"/>
            </a:br>
            <a:r>
              <a:rPr lang="en-IE" dirty="0" smtClean="0"/>
              <a:t>- Jews were not allowed to practice a number of professions such as law, education, medicine.</a:t>
            </a: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6409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074" name="Picture 2" descr="C:\Users\marie\Documents\SCHOOL PLACEMENT\SOW and LP - Judaism 5 lessons\Lesson 4\Black and white - bad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ie\Documents\SCHOOL PLACEMENT\SOW and LP - Judaism 5 lessons\Lesson 4\bad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0"/>
            <a:ext cx="43559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67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Final Solution</a:t>
            </a:r>
          </a:p>
        </p:txBody>
      </p:sp>
      <p:pic>
        <p:nvPicPr>
          <p:cNvPr id="11267" name="Picture 8" descr="untitled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828800"/>
            <a:ext cx="5562600" cy="3841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867400" y="1447800"/>
            <a:ext cx="4038600" cy="4525963"/>
          </a:xfrm>
        </p:spPr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>
                <a:hlinkClick r:id="rId3" action="ppaction://hlinksldjump"/>
              </a:rPr>
              <a:t>Ghettos</a:t>
            </a:r>
            <a:endParaRPr lang="en-US" sz="2800" smtClean="0"/>
          </a:p>
          <a:p>
            <a:pPr eaLnBrk="1" hangingPunct="1"/>
            <a:r>
              <a:rPr lang="en-US" sz="2800" smtClean="0">
                <a:hlinkClick r:id="rId4" action="ppaction://hlinksldjump"/>
              </a:rPr>
              <a:t>Camps</a:t>
            </a:r>
            <a:endParaRPr lang="en-US" sz="2800" smtClean="0"/>
          </a:p>
          <a:p>
            <a:pPr eaLnBrk="1" hangingPunct="1"/>
            <a:r>
              <a:rPr lang="en-US" sz="2800" smtClean="0">
                <a:hlinkClick r:id="rId5" action="ppaction://hlinksldjump"/>
              </a:rPr>
              <a:t>Transportation</a:t>
            </a:r>
            <a:endParaRPr lang="en-US" sz="2800" smtClean="0"/>
          </a:p>
          <a:p>
            <a:pPr eaLnBrk="1" hangingPunct="1"/>
            <a:r>
              <a:rPr lang="en-US" sz="2800" smtClean="0">
                <a:hlinkClick r:id="rId6" action="ppaction://hlinksldjump"/>
              </a:rPr>
              <a:t>Gas Chambers</a:t>
            </a:r>
            <a:endParaRPr lang="en-US" sz="2800" smtClean="0"/>
          </a:p>
          <a:p>
            <a:pPr eaLnBrk="1" hangingPunct="1"/>
            <a:r>
              <a:rPr lang="en-US" sz="2800" smtClean="0">
                <a:hlinkClick r:id="rId7" action="ppaction://hlinksldjump"/>
              </a:rPr>
              <a:t>Crematories</a:t>
            </a:r>
            <a:endParaRPr lang="en-US" sz="2800" smtClean="0"/>
          </a:p>
          <a:p>
            <a:pPr eaLnBrk="1" hangingPunct="1">
              <a:buFontTx/>
              <a:buNone/>
            </a:pP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969103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Ghetto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An area within a city that all Jews were forced to live.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Food rations and living conditions were very poor.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Major Ghettos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Warsaw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Lodz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Kovno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</p:txBody>
      </p:sp>
      <p:pic>
        <p:nvPicPr>
          <p:cNvPr id="13316" name="Picture 13" descr="ffff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676400"/>
            <a:ext cx="3033713" cy="415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77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Transportation</a:t>
            </a:r>
          </a:p>
        </p:txBody>
      </p:sp>
      <p:pic>
        <p:nvPicPr>
          <p:cNvPr id="15365" name="Picture 8" descr="yadvashem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295400"/>
            <a:ext cx="3400425" cy="2551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6" name="Picture 11" descr="0134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3962400"/>
            <a:ext cx="3340100" cy="2359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495800" y="1600200"/>
            <a:ext cx="43434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Systematic Deportation</a:t>
            </a:r>
          </a:p>
          <a:p>
            <a:pPr eaLnBrk="1" hangingPunct="1"/>
            <a:r>
              <a:rPr lang="en-US" sz="2800" smtClean="0"/>
              <a:t>Boxcar</a:t>
            </a:r>
          </a:p>
          <a:p>
            <a:pPr lvl="1" eaLnBrk="1" hangingPunct="1"/>
            <a:r>
              <a:rPr lang="en-US" sz="2400" smtClean="0"/>
              <a:t>100+ people in one car</a:t>
            </a:r>
          </a:p>
          <a:p>
            <a:pPr lvl="1" eaLnBrk="1" hangingPunct="1"/>
            <a:r>
              <a:rPr lang="en-US" sz="2400" smtClean="0"/>
              <a:t>Doors were bolted shut</a:t>
            </a:r>
          </a:p>
          <a:p>
            <a:pPr lvl="1" eaLnBrk="1" hangingPunct="1"/>
            <a:r>
              <a:rPr lang="en-US" sz="2400" smtClean="0"/>
              <a:t>No place to sit down</a:t>
            </a:r>
          </a:p>
          <a:p>
            <a:pPr lvl="1" eaLnBrk="1" hangingPunct="1"/>
            <a:r>
              <a:rPr lang="en-US" sz="2400" smtClean="0"/>
              <a:t>Often people were forced to pay for their transportation</a:t>
            </a:r>
          </a:p>
          <a:p>
            <a:pPr lvl="1" eaLnBrk="1" hangingPunct="1"/>
            <a:r>
              <a:rPr lang="en-US" sz="2400" smtClean="0"/>
              <a:t>No food or water given.</a:t>
            </a:r>
          </a:p>
          <a:p>
            <a:pPr eaLnBrk="1" hangingPunct="1">
              <a:buFontTx/>
              <a:buNone/>
            </a:pP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139558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6" name="Picture 4" descr="C:\Users\marie\Documents\SCHOOL PLACEMENT\SOW and LP - Judaism 5 lessons\Lesson 4\holocaust - going into the concentration cam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arie\Documents\SCHOOL PLACEMENT\SOW and LP - Judaism 10 lessons\Jews from the Lodz ghetto are loaded onto freight trains for deportation to the Chelmno extermination camp, Lodz, Poland between 1942 and 19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2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355</Words>
  <Application>Microsoft Office PowerPoint</Application>
  <PresentationFormat>On-screen Show (4:3)</PresentationFormat>
  <Paragraphs>83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Elements Leading to the Holocaust</vt:lpstr>
      <vt:lpstr>Anti-Semitism</vt:lpstr>
      <vt:lpstr>Laws affecting Jews in  Germany under National Socialism</vt:lpstr>
      <vt:lpstr>PowerPoint Presentation</vt:lpstr>
      <vt:lpstr>Final Solution</vt:lpstr>
      <vt:lpstr>Ghetto</vt:lpstr>
      <vt:lpstr>Transportation</vt:lpstr>
      <vt:lpstr>PowerPoint Presentation</vt:lpstr>
      <vt:lpstr>Concentration Camps</vt:lpstr>
      <vt:lpstr>PowerPoint Presentation</vt:lpstr>
      <vt:lpstr>PowerPoint Presentation</vt:lpstr>
      <vt:lpstr>Gas Chambers</vt:lpstr>
      <vt:lpstr>Crematoriums</vt:lpstr>
      <vt:lpstr>Questions on video!</vt:lpstr>
      <vt:lpstr>PowerPoint Presentation</vt:lpstr>
      <vt:lpstr>Memorials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Judaism</dc:title>
  <dc:creator>marie</dc:creator>
  <cp:lastModifiedBy>marie</cp:lastModifiedBy>
  <cp:revision>21</cp:revision>
  <dcterms:created xsi:type="dcterms:W3CDTF">2013-02-01T20:49:39Z</dcterms:created>
  <dcterms:modified xsi:type="dcterms:W3CDTF">2013-04-23T22:09:06Z</dcterms:modified>
</cp:coreProperties>
</file>